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Kanit Light" panose="020B0604020202020204" charset="-34"/>
      <p:regular r:id="rId16"/>
    </p:embeddedFont>
    <p:embeddedFont>
      <p:font typeface="Martel Sans"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8247DA-F5B5-47D8-B277-0EB52D990651}" v="9" dt="2024-11-28T09:37:24.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bh Rawat" userId="63ddad47f449430e" providerId="LiveId" clId="{828247DA-F5B5-47D8-B277-0EB52D990651}"/>
    <pc:docChg chg="custSel modSld">
      <pc:chgData name="Rishabh Rawat" userId="63ddad47f449430e" providerId="LiveId" clId="{828247DA-F5B5-47D8-B277-0EB52D990651}" dt="2024-11-28T09:37:24.295" v="19"/>
      <pc:docMkLst>
        <pc:docMk/>
      </pc:docMkLst>
      <pc:sldChg chg="addSp delSp modSp mod">
        <pc:chgData name="Rishabh Rawat" userId="63ddad47f449430e" providerId="LiveId" clId="{828247DA-F5B5-47D8-B277-0EB52D990651}" dt="2024-11-28T09:37:24.295" v="19"/>
        <pc:sldMkLst>
          <pc:docMk/>
          <pc:sldMk cId="0" sldId="256"/>
        </pc:sldMkLst>
        <pc:spChg chg="add del mod">
          <ac:chgData name="Rishabh Rawat" userId="63ddad47f449430e" providerId="LiveId" clId="{828247DA-F5B5-47D8-B277-0EB52D990651}" dt="2024-11-28T09:37:22.686" v="18" actId="478"/>
          <ac:spMkLst>
            <pc:docMk/>
            <pc:sldMk cId="0" sldId="256"/>
            <ac:spMk id="5" creationId="{8F0CCAB1-C21C-08C3-FCD4-FFC0755CE71A}"/>
          </ac:spMkLst>
        </pc:spChg>
        <pc:spChg chg="add mod">
          <ac:chgData name="Rishabh Rawat" userId="63ddad47f449430e" providerId="LiveId" clId="{828247DA-F5B5-47D8-B277-0EB52D990651}" dt="2024-11-28T09:37:24.295" v="19"/>
          <ac:spMkLst>
            <pc:docMk/>
            <pc:sldMk cId="0" sldId="256"/>
            <ac:spMk id="6" creationId="{21F8B4DA-3CFC-E675-7D88-5FA85A57FFF7}"/>
          </ac:spMkLst>
        </pc:spChg>
      </pc:sldChg>
      <pc:sldChg chg="addSp modSp mod">
        <pc:chgData name="Rishabh Rawat" userId="63ddad47f449430e" providerId="LiveId" clId="{828247DA-F5B5-47D8-B277-0EB52D990651}" dt="2024-11-28T09:35:50.645" v="9" actId="14100"/>
        <pc:sldMkLst>
          <pc:docMk/>
          <pc:sldMk cId="0" sldId="257"/>
        </pc:sldMkLst>
        <pc:spChg chg="add mod">
          <ac:chgData name="Rishabh Rawat" userId="63ddad47f449430e" providerId="LiveId" clId="{828247DA-F5B5-47D8-B277-0EB52D990651}" dt="2024-11-28T09:35:50.645" v="9" actId="14100"/>
          <ac:spMkLst>
            <pc:docMk/>
            <pc:sldMk cId="0" sldId="257"/>
            <ac:spMk id="16" creationId="{A40D965C-4144-125F-41BB-9338D5F510EA}"/>
          </ac:spMkLst>
        </pc:spChg>
      </pc:sldChg>
      <pc:sldChg chg="addSp modSp">
        <pc:chgData name="Rishabh Rawat" userId="63ddad47f449430e" providerId="LiveId" clId="{828247DA-F5B5-47D8-B277-0EB52D990651}" dt="2024-11-28T09:36:03.606" v="10"/>
        <pc:sldMkLst>
          <pc:docMk/>
          <pc:sldMk cId="0" sldId="259"/>
        </pc:sldMkLst>
        <pc:spChg chg="add mod">
          <ac:chgData name="Rishabh Rawat" userId="63ddad47f449430e" providerId="LiveId" clId="{828247DA-F5B5-47D8-B277-0EB52D990651}" dt="2024-11-28T09:36:03.606" v="10"/>
          <ac:spMkLst>
            <pc:docMk/>
            <pc:sldMk cId="0" sldId="259"/>
            <ac:spMk id="14" creationId="{C9126AFB-B954-D243-F6D7-695441C9BD0A}"/>
          </ac:spMkLst>
        </pc:spChg>
      </pc:sldChg>
      <pc:sldChg chg="addSp modSp">
        <pc:chgData name="Rishabh Rawat" userId="63ddad47f449430e" providerId="LiveId" clId="{828247DA-F5B5-47D8-B277-0EB52D990651}" dt="2024-11-28T09:36:10.697" v="11"/>
        <pc:sldMkLst>
          <pc:docMk/>
          <pc:sldMk cId="0" sldId="261"/>
        </pc:sldMkLst>
        <pc:spChg chg="add mod">
          <ac:chgData name="Rishabh Rawat" userId="63ddad47f449430e" providerId="LiveId" clId="{828247DA-F5B5-47D8-B277-0EB52D990651}" dt="2024-11-28T09:36:10.697" v="11"/>
          <ac:spMkLst>
            <pc:docMk/>
            <pc:sldMk cId="0" sldId="261"/>
            <ac:spMk id="30" creationId="{51B176DC-E038-A6ED-B3B0-B1D965D75D6C}"/>
          </ac:spMkLst>
        </pc:spChg>
      </pc:sldChg>
      <pc:sldChg chg="addSp modSp">
        <pc:chgData name="Rishabh Rawat" userId="63ddad47f449430e" providerId="LiveId" clId="{828247DA-F5B5-47D8-B277-0EB52D990651}" dt="2024-11-28T09:36:28.087" v="12"/>
        <pc:sldMkLst>
          <pc:docMk/>
          <pc:sldMk cId="0" sldId="263"/>
        </pc:sldMkLst>
        <pc:spChg chg="add mod">
          <ac:chgData name="Rishabh Rawat" userId="63ddad47f449430e" providerId="LiveId" clId="{828247DA-F5B5-47D8-B277-0EB52D990651}" dt="2024-11-28T09:36:28.087" v="12"/>
          <ac:spMkLst>
            <pc:docMk/>
            <pc:sldMk cId="0" sldId="263"/>
            <ac:spMk id="23" creationId="{CC9C9223-1245-69B9-66B4-A408515B6D5C}"/>
          </ac:spMkLst>
        </pc:spChg>
      </pc:sldChg>
      <pc:sldChg chg="addSp modSp">
        <pc:chgData name="Rishabh Rawat" userId="63ddad47f449430e" providerId="LiveId" clId="{828247DA-F5B5-47D8-B277-0EB52D990651}" dt="2024-11-28T09:36:32.495" v="13"/>
        <pc:sldMkLst>
          <pc:docMk/>
          <pc:sldMk cId="0" sldId="264"/>
        </pc:sldMkLst>
        <pc:spChg chg="add mod">
          <ac:chgData name="Rishabh Rawat" userId="63ddad47f449430e" providerId="LiveId" clId="{828247DA-F5B5-47D8-B277-0EB52D990651}" dt="2024-11-28T09:36:32.495" v="13"/>
          <ac:spMkLst>
            <pc:docMk/>
            <pc:sldMk cId="0" sldId="264"/>
            <ac:spMk id="12" creationId="{E3E06138-14A2-FC3B-4FCE-1D194EF5A4CA}"/>
          </ac:spMkLst>
        </pc:spChg>
      </pc:sldChg>
      <pc:sldChg chg="addSp modSp">
        <pc:chgData name="Rishabh Rawat" userId="63ddad47f449430e" providerId="LiveId" clId="{828247DA-F5B5-47D8-B277-0EB52D990651}" dt="2024-11-28T09:36:41.615" v="14"/>
        <pc:sldMkLst>
          <pc:docMk/>
          <pc:sldMk cId="0" sldId="266"/>
        </pc:sldMkLst>
        <pc:spChg chg="add mod">
          <ac:chgData name="Rishabh Rawat" userId="63ddad47f449430e" providerId="LiveId" clId="{828247DA-F5B5-47D8-B277-0EB52D990651}" dt="2024-11-28T09:36:41.615" v="14"/>
          <ac:spMkLst>
            <pc:docMk/>
            <pc:sldMk cId="0" sldId="266"/>
            <ac:spMk id="8" creationId="{B9DD3AA1-76CC-CEB0-95D5-438995834533}"/>
          </ac:spMkLst>
        </pc:spChg>
      </pc:sldChg>
      <pc:sldChg chg="addSp modSp">
        <pc:chgData name="Rishabh Rawat" userId="63ddad47f449430e" providerId="LiveId" clId="{828247DA-F5B5-47D8-B277-0EB52D990651}" dt="2024-11-28T09:36:47.081" v="15"/>
        <pc:sldMkLst>
          <pc:docMk/>
          <pc:sldMk cId="0" sldId="267"/>
        </pc:sldMkLst>
        <pc:spChg chg="add mod">
          <ac:chgData name="Rishabh Rawat" userId="63ddad47f449430e" providerId="LiveId" clId="{828247DA-F5B5-47D8-B277-0EB52D990651}" dt="2024-11-28T09:36:47.081" v="15"/>
          <ac:spMkLst>
            <pc:docMk/>
            <pc:sldMk cId="0" sldId="267"/>
            <ac:spMk id="15" creationId="{5DC54F8D-5812-7101-B242-CEC109FF0BDD}"/>
          </ac:spMkLst>
        </pc:spChg>
      </pc:sldChg>
      <pc:sldChg chg="addSp modSp">
        <pc:chgData name="Rishabh Rawat" userId="63ddad47f449430e" providerId="LiveId" clId="{828247DA-F5B5-47D8-B277-0EB52D990651}" dt="2024-11-28T09:36:52.280" v="16"/>
        <pc:sldMkLst>
          <pc:docMk/>
          <pc:sldMk cId="0" sldId="268"/>
        </pc:sldMkLst>
        <pc:spChg chg="add mod">
          <ac:chgData name="Rishabh Rawat" userId="63ddad47f449430e" providerId="LiveId" clId="{828247DA-F5B5-47D8-B277-0EB52D990651}" dt="2024-11-28T09:36:52.280" v="16"/>
          <ac:spMkLst>
            <pc:docMk/>
            <pc:sldMk cId="0" sldId="268"/>
            <ac:spMk id="5" creationId="{CF7ED971-5BF8-B24D-5717-A84FC7E6EF2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44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96283"/>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272D45"/>
                </a:solidFill>
                <a:latin typeface="Kanit Light" pitchFamily="34" charset="0"/>
                <a:ea typeface="Kanit Light" pitchFamily="34" charset="-122"/>
                <a:cs typeface="Kanit Light" pitchFamily="34" charset="-120"/>
              </a:rPr>
              <a:t>RetroPie: Bringing Retro Gaming to Life</a:t>
            </a:r>
            <a:endParaRPr lang="en-US" sz="6150" dirty="0"/>
          </a:p>
        </p:txBody>
      </p:sp>
      <p:sp>
        <p:nvSpPr>
          <p:cNvPr id="4" name="Text 1"/>
          <p:cNvSpPr/>
          <p:nvPr/>
        </p:nvSpPr>
        <p:spPr>
          <a:xfrm>
            <a:off x="6280190" y="3992880"/>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RetroPie is a remarkable open-source project that breathes new life into classic gaming experiences. It allows users to transform their Raspberry Pi, ODroid C1/C2, or even PCs into powerful retro gaming consoles, enabling them to play a vast library of beloved arcade, home console, and classic PC games. This presentation will delve into the motivations, objectives, working principles, and results of this incredible project, showcasing its unique design and capabilities.</a:t>
            </a:r>
            <a:endParaRPr lang="en-US" sz="1750" dirty="0"/>
          </a:p>
        </p:txBody>
      </p:sp>
      <p:sp>
        <p:nvSpPr>
          <p:cNvPr id="6" name="Rectangle 5">
            <a:extLst>
              <a:ext uri="{FF2B5EF4-FFF2-40B4-BE49-F238E27FC236}">
                <a16:creationId xmlns:a16="http://schemas.microsoft.com/office/drawing/2014/main" id="{21F8B4DA-3CFC-E675-7D88-5FA85A57FFF7}"/>
              </a:ext>
            </a:extLst>
          </p:cNvPr>
          <p:cNvSpPr/>
          <p:nvPr/>
        </p:nvSpPr>
        <p:spPr>
          <a:xfrm>
            <a:off x="12533971" y="7788117"/>
            <a:ext cx="1984917" cy="32039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1405" y="599361"/>
            <a:ext cx="5439013" cy="679847"/>
          </a:xfrm>
          <a:prstGeom prst="rect">
            <a:avLst/>
          </a:prstGeom>
          <a:noFill/>
          <a:ln/>
        </p:spPr>
        <p:txBody>
          <a:bodyPr wrap="none" lIns="0" tIns="0" rIns="0" bIns="0" rtlCol="0" anchor="t"/>
          <a:lstStyle/>
          <a:p>
            <a:pPr marL="0" indent="0">
              <a:lnSpc>
                <a:spcPts val="5350"/>
              </a:lnSpc>
              <a:buNone/>
            </a:pPr>
            <a:r>
              <a:rPr lang="en-US" sz="4250" dirty="0">
                <a:solidFill>
                  <a:srgbClr val="272D45"/>
                </a:solidFill>
                <a:latin typeface="Kanit Light" pitchFamily="34" charset="0"/>
                <a:ea typeface="Kanit Light" pitchFamily="34" charset="-122"/>
                <a:cs typeface="Kanit Light" pitchFamily="34" charset="-120"/>
              </a:rPr>
              <a:t>DHT 22</a:t>
            </a:r>
            <a:endParaRPr lang="en-US" sz="4250" dirty="0"/>
          </a:p>
        </p:txBody>
      </p:sp>
      <p:sp>
        <p:nvSpPr>
          <p:cNvPr id="4" name="Text 1"/>
          <p:cNvSpPr/>
          <p:nvPr/>
        </p:nvSpPr>
        <p:spPr>
          <a:xfrm>
            <a:off x="761405" y="1605439"/>
            <a:ext cx="7621191" cy="69603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2C3249"/>
                </a:solidFill>
                <a:latin typeface="Martel Sans" pitchFamily="34" charset="0"/>
                <a:ea typeface="Martel Sans" pitchFamily="34" charset="-122"/>
                <a:cs typeface="Martel Sans" pitchFamily="34" charset="-120"/>
              </a:rPr>
              <a:t>DHT22 Sensor</a:t>
            </a:r>
            <a:r>
              <a:rPr lang="en-US" sz="1700" dirty="0">
                <a:solidFill>
                  <a:srgbClr val="2C3249"/>
                </a:solidFill>
                <a:latin typeface="Martel Sans" pitchFamily="34" charset="0"/>
                <a:ea typeface="Martel Sans" pitchFamily="34" charset="-122"/>
                <a:cs typeface="Martel Sans" pitchFamily="34" charset="-120"/>
              </a:rPr>
              <a:t>: A digital sensor designed to measure temperature and humidity with high precision.</a:t>
            </a:r>
            <a:endParaRPr lang="en-US" sz="1700" dirty="0"/>
          </a:p>
        </p:txBody>
      </p:sp>
      <p:sp>
        <p:nvSpPr>
          <p:cNvPr id="5" name="Text 2"/>
          <p:cNvSpPr/>
          <p:nvPr/>
        </p:nvSpPr>
        <p:spPr>
          <a:xfrm>
            <a:off x="761405" y="2377559"/>
            <a:ext cx="7621191" cy="69603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2C3249"/>
                </a:solidFill>
                <a:latin typeface="Martel Sans" pitchFamily="34" charset="0"/>
                <a:ea typeface="Martel Sans" pitchFamily="34" charset="-122"/>
                <a:cs typeface="Martel Sans" pitchFamily="34" charset="-120"/>
              </a:rPr>
              <a:t>Working Principle</a:t>
            </a:r>
            <a:r>
              <a:rPr lang="en-US" sz="1700" dirty="0">
                <a:solidFill>
                  <a:srgbClr val="2C3249"/>
                </a:solidFill>
                <a:latin typeface="Martel Sans" pitchFamily="34" charset="0"/>
                <a:ea typeface="Martel Sans" pitchFamily="34" charset="-122"/>
                <a:cs typeface="Martel Sans" pitchFamily="34" charset="-120"/>
              </a:rPr>
              <a:t>: Uses a thermistor and capacitive humidity sensor to detect temperature and humidity levels.</a:t>
            </a:r>
            <a:endParaRPr lang="en-US" sz="1700" dirty="0"/>
          </a:p>
        </p:txBody>
      </p:sp>
      <p:sp>
        <p:nvSpPr>
          <p:cNvPr id="6" name="Text 3"/>
          <p:cNvSpPr/>
          <p:nvPr/>
        </p:nvSpPr>
        <p:spPr>
          <a:xfrm>
            <a:off x="761405" y="3149679"/>
            <a:ext cx="7621191" cy="104405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2C3249"/>
                </a:solidFill>
                <a:latin typeface="Martel Sans" pitchFamily="34" charset="0"/>
                <a:ea typeface="Martel Sans" pitchFamily="34" charset="-122"/>
                <a:cs typeface="Martel Sans" pitchFamily="34" charset="-120"/>
              </a:rPr>
              <a:t>Key Features</a:t>
            </a:r>
            <a:r>
              <a:rPr lang="en-US" sz="1700" dirty="0">
                <a:solidFill>
                  <a:srgbClr val="2C3249"/>
                </a:solidFill>
                <a:latin typeface="Martel Sans" pitchFamily="34" charset="0"/>
                <a:ea typeface="Martel Sans" pitchFamily="34" charset="-122"/>
                <a:cs typeface="Martel Sans" pitchFamily="34" charset="-120"/>
              </a:rPr>
              <a:t>: Provides accurate readings, supports a wide temperature range (-40°C to 80°C), and is easy to interface with microcontrollers.</a:t>
            </a:r>
            <a:endParaRPr lang="en-US" sz="1700" dirty="0"/>
          </a:p>
        </p:txBody>
      </p:sp>
      <p:sp>
        <p:nvSpPr>
          <p:cNvPr id="7" name="Text 4"/>
          <p:cNvSpPr/>
          <p:nvPr/>
        </p:nvSpPr>
        <p:spPr>
          <a:xfrm>
            <a:off x="761405" y="4269819"/>
            <a:ext cx="7621191" cy="69603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2C3249"/>
                </a:solidFill>
                <a:latin typeface="Martel Sans" pitchFamily="34" charset="0"/>
                <a:ea typeface="Martel Sans" pitchFamily="34" charset="-122"/>
                <a:cs typeface="Martel Sans" pitchFamily="34" charset="-120"/>
              </a:rPr>
              <a:t>Application in Project</a:t>
            </a:r>
            <a:r>
              <a:rPr lang="en-US" sz="1700" dirty="0">
                <a:solidFill>
                  <a:srgbClr val="2C3249"/>
                </a:solidFill>
                <a:latin typeface="Martel Sans" pitchFamily="34" charset="0"/>
                <a:ea typeface="Martel Sans" pitchFamily="34" charset="-122"/>
                <a:cs typeface="Martel Sans" pitchFamily="34" charset="-120"/>
              </a:rPr>
              <a:t>: The DHT22 is used to monitor the temperature of the Raspberry Pi processor.</a:t>
            </a:r>
            <a:endParaRPr lang="en-US" sz="1700" dirty="0"/>
          </a:p>
        </p:txBody>
      </p:sp>
      <p:sp>
        <p:nvSpPr>
          <p:cNvPr id="8" name="Text 5"/>
          <p:cNvSpPr/>
          <p:nvPr/>
        </p:nvSpPr>
        <p:spPr>
          <a:xfrm>
            <a:off x="761405" y="5041940"/>
            <a:ext cx="7621191" cy="104405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2C3249"/>
                </a:solidFill>
                <a:latin typeface="Martel Sans" pitchFamily="34" charset="0"/>
                <a:ea typeface="Martel Sans" pitchFamily="34" charset="-122"/>
                <a:cs typeface="Martel Sans" pitchFamily="34" charset="-120"/>
              </a:rPr>
              <a:t>Fan Control Mechanism</a:t>
            </a:r>
            <a:r>
              <a:rPr lang="en-US" sz="1700" dirty="0">
                <a:solidFill>
                  <a:srgbClr val="2C3249"/>
                </a:solidFill>
                <a:latin typeface="Martel Sans" pitchFamily="34" charset="0"/>
                <a:ea typeface="Martel Sans" pitchFamily="34" charset="-122"/>
                <a:cs typeface="Martel Sans" pitchFamily="34" charset="-120"/>
              </a:rPr>
              <a:t>: Initially, the fan runs at a lower speed. If the DHT22 detects a temperature exceeding 28°C, the fan speed increases to cool the processor.</a:t>
            </a:r>
            <a:endParaRPr lang="en-US" sz="1700" dirty="0"/>
          </a:p>
        </p:txBody>
      </p:sp>
      <p:sp>
        <p:nvSpPr>
          <p:cNvPr id="9" name="Text 6"/>
          <p:cNvSpPr/>
          <p:nvPr/>
        </p:nvSpPr>
        <p:spPr>
          <a:xfrm>
            <a:off x="761405" y="6162080"/>
            <a:ext cx="7621191" cy="69603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2C3249"/>
                </a:solidFill>
                <a:latin typeface="Martel Sans" pitchFamily="34" charset="0"/>
                <a:ea typeface="Martel Sans" pitchFamily="34" charset="-122"/>
                <a:cs typeface="Martel Sans" pitchFamily="34" charset="-120"/>
              </a:rPr>
              <a:t>Advantages</a:t>
            </a:r>
            <a:r>
              <a:rPr lang="en-US" sz="1700" dirty="0">
                <a:solidFill>
                  <a:srgbClr val="2C3249"/>
                </a:solidFill>
                <a:latin typeface="Martel Sans" pitchFamily="34" charset="0"/>
                <a:ea typeface="Martel Sans" pitchFamily="34" charset="-122"/>
                <a:cs typeface="Martel Sans" pitchFamily="34" charset="-120"/>
              </a:rPr>
              <a:t>: Ensures efficient cooling and prevents overheating, prolonging the life of the processor.</a:t>
            </a:r>
            <a:endParaRPr lang="en-US" sz="1700" dirty="0"/>
          </a:p>
        </p:txBody>
      </p:sp>
      <p:sp>
        <p:nvSpPr>
          <p:cNvPr id="10" name="Text 7"/>
          <p:cNvSpPr/>
          <p:nvPr/>
        </p:nvSpPr>
        <p:spPr>
          <a:xfrm>
            <a:off x="761405" y="6934200"/>
            <a:ext cx="7621191" cy="69603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2C3249"/>
                </a:solidFill>
                <a:latin typeface="Martel Sans" pitchFamily="34" charset="0"/>
                <a:ea typeface="Martel Sans" pitchFamily="34" charset="-122"/>
                <a:cs typeface="Martel Sans" pitchFamily="34" charset="-120"/>
              </a:rPr>
              <a:t>Data Communication</a:t>
            </a:r>
            <a:r>
              <a:rPr lang="en-US" sz="1700" dirty="0">
                <a:solidFill>
                  <a:srgbClr val="2C3249"/>
                </a:solidFill>
                <a:latin typeface="Martel Sans" pitchFamily="34" charset="0"/>
                <a:ea typeface="Martel Sans" pitchFamily="34" charset="-122"/>
                <a:cs typeface="Martel Sans" pitchFamily="34" charset="-120"/>
              </a:rPr>
              <a:t>: Operates using a single digital pin, simplifying wiring and integration.</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5687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Arduino Uno 4</a:t>
            </a:r>
            <a:endParaRPr lang="en-US" sz="4450" dirty="0"/>
          </a:p>
        </p:txBody>
      </p:sp>
      <p:sp>
        <p:nvSpPr>
          <p:cNvPr id="4" name="Text 1"/>
          <p:cNvSpPr/>
          <p:nvPr/>
        </p:nvSpPr>
        <p:spPr>
          <a:xfrm>
            <a:off x="6280190" y="2705814"/>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Introduction</a:t>
            </a:r>
            <a:r>
              <a:rPr lang="en-US" sz="1750" dirty="0">
                <a:solidFill>
                  <a:srgbClr val="2C3249"/>
                </a:solidFill>
                <a:latin typeface="Martel Sans" pitchFamily="34" charset="0"/>
                <a:ea typeface="Martel Sans" pitchFamily="34" charset="-122"/>
                <a:cs typeface="Martel Sans" pitchFamily="34" charset="-120"/>
              </a:rPr>
              <a:t>: The Arduino Uno is a popular microcontroller board based on the ATmega328P, ideal for beginners and advanced users alike.</a:t>
            </a:r>
            <a:endParaRPr lang="en-US" sz="1750" dirty="0"/>
          </a:p>
        </p:txBody>
      </p:sp>
      <p:sp>
        <p:nvSpPr>
          <p:cNvPr id="5" name="Text 2"/>
          <p:cNvSpPr/>
          <p:nvPr/>
        </p:nvSpPr>
        <p:spPr>
          <a:xfrm>
            <a:off x="6280190" y="3873818"/>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Features</a:t>
            </a:r>
            <a:r>
              <a:rPr lang="en-US" sz="1750" dirty="0">
                <a:solidFill>
                  <a:srgbClr val="2C3249"/>
                </a:solidFill>
                <a:latin typeface="Martel Sans" pitchFamily="34" charset="0"/>
                <a:ea typeface="Martel Sans" pitchFamily="34" charset="-122"/>
                <a:cs typeface="Martel Sans" pitchFamily="34" charset="-120"/>
              </a:rPr>
              <a:t>: It includes 14 digital I/O pins (6 PWM outputs), 6 analog inputs, a 16 MHz quartz crystal, and a USB connection for programming and power.</a:t>
            </a:r>
            <a:endParaRPr lang="en-US" sz="1750" dirty="0"/>
          </a:p>
        </p:txBody>
      </p:sp>
      <p:sp>
        <p:nvSpPr>
          <p:cNvPr id="6" name="Text 3"/>
          <p:cNvSpPr/>
          <p:nvPr/>
        </p:nvSpPr>
        <p:spPr>
          <a:xfrm>
            <a:off x="6280190" y="5041821"/>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Versatility</a:t>
            </a:r>
            <a:r>
              <a:rPr lang="en-US" sz="1750" dirty="0">
                <a:solidFill>
                  <a:srgbClr val="2C3249"/>
                </a:solidFill>
                <a:latin typeface="Martel Sans" pitchFamily="34" charset="0"/>
                <a:ea typeface="Martel Sans" pitchFamily="34" charset="-122"/>
                <a:cs typeface="Martel Sans" pitchFamily="34" charset="-120"/>
              </a:rPr>
              <a:t>: Compatible with various sensors and shields, it is widely used for automation, robotics, and IoT projects.</a:t>
            </a:r>
            <a:endParaRPr lang="en-US" sz="1750" dirty="0"/>
          </a:p>
        </p:txBody>
      </p:sp>
      <p:sp>
        <p:nvSpPr>
          <p:cNvPr id="7" name="Text 4"/>
          <p:cNvSpPr/>
          <p:nvPr/>
        </p:nvSpPr>
        <p:spPr>
          <a:xfrm>
            <a:off x="6280190" y="5846921"/>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Ease of Use</a:t>
            </a:r>
            <a:r>
              <a:rPr lang="en-US" sz="1750" dirty="0">
                <a:solidFill>
                  <a:srgbClr val="2C3249"/>
                </a:solidFill>
                <a:latin typeface="Martel Sans" pitchFamily="34" charset="0"/>
                <a:ea typeface="Martel Sans" pitchFamily="34" charset="-122"/>
                <a:cs typeface="Martel Sans" pitchFamily="34" charset="-120"/>
              </a:rPr>
              <a:t>: Supports the Arduino IDE, making programming simple and accessible for a variety of applications.</a:t>
            </a:r>
            <a:endParaRPr lang="en-US" sz="1750" dirty="0"/>
          </a:p>
        </p:txBody>
      </p:sp>
      <p:sp>
        <p:nvSpPr>
          <p:cNvPr id="8" name="Rectangle 7">
            <a:extLst>
              <a:ext uri="{FF2B5EF4-FFF2-40B4-BE49-F238E27FC236}">
                <a16:creationId xmlns:a16="http://schemas.microsoft.com/office/drawing/2014/main" id="{B9DD3AA1-76CC-CEB0-95D5-438995834533}"/>
              </a:ext>
            </a:extLst>
          </p:cNvPr>
          <p:cNvSpPr/>
          <p:nvPr/>
        </p:nvSpPr>
        <p:spPr>
          <a:xfrm>
            <a:off x="12533971" y="7788117"/>
            <a:ext cx="1984917" cy="32039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111210"/>
            <a:ext cx="5741789"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Results and Challenges</a:t>
            </a:r>
            <a:endParaRPr lang="en-US" sz="4450" dirty="0"/>
          </a:p>
        </p:txBody>
      </p:sp>
      <p:sp>
        <p:nvSpPr>
          <p:cNvPr id="3" name="Text 1"/>
          <p:cNvSpPr/>
          <p:nvPr/>
        </p:nvSpPr>
        <p:spPr>
          <a:xfrm>
            <a:off x="793790" y="238696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Results</a:t>
            </a:r>
            <a:endParaRPr lang="en-US" sz="2200" dirty="0"/>
          </a:p>
        </p:txBody>
      </p:sp>
      <p:sp>
        <p:nvSpPr>
          <p:cNvPr id="4" name="Text 2"/>
          <p:cNvSpPr/>
          <p:nvPr/>
        </p:nvSpPr>
        <p:spPr>
          <a:xfrm>
            <a:off x="793790" y="296810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RetroPie has been highly successful in achieving its objective, providing a seamless and enjoyable retro gaming experience for users.</a:t>
            </a:r>
            <a:endParaRPr lang="en-US" sz="1750" dirty="0"/>
          </a:p>
        </p:txBody>
      </p:sp>
      <p:sp>
        <p:nvSpPr>
          <p:cNvPr id="5" name="Text 3"/>
          <p:cNvSpPr/>
          <p:nvPr/>
        </p:nvSpPr>
        <p:spPr>
          <a:xfrm>
            <a:off x="793790" y="426089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Highly customizable and user-friendly interface.</a:t>
            </a:r>
            <a:endParaRPr lang="en-US" sz="1750" dirty="0"/>
          </a:p>
        </p:txBody>
      </p:sp>
      <p:sp>
        <p:nvSpPr>
          <p:cNvPr id="6" name="Text 4"/>
          <p:cNvSpPr/>
          <p:nvPr/>
        </p:nvSpPr>
        <p:spPr>
          <a:xfrm>
            <a:off x="793790" y="470308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Extensive support for various retro consoles and games.</a:t>
            </a:r>
            <a:endParaRPr lang="en-US" sz="1750" dirty="0"/>
          </a:p>
        </p:txBody>
      </p:sp>
      <p:sp>
        <p:nvSpPr>
          <p:cNvPr id="7" name="Text 5"/>
          <p:cNvSpPr/>
          <p:nvPr/>
        </p:nvSpPr>
        <p:spPr>
          <a:xfrm>
            <a:off x="793790" y="550818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Cost-effective alternative to collecting and maintaining vintage hardware.</a:t>
            </a:r>
            <a:endParaRPr lang="en-US" sz="1750" dirty="0"/>
          </a:p>
        </p:txBody>
      </p:sp>
      <p:sp>
        <p:nvSpPr>
          <p:cNvPr id="8" name="Text 6"/>
          <p:cNvSpPr/>
          <p:nvPr/>
        </p:nvSpPr>
        <p:spPr>
          <a:xfrm>
            <a:off x="793790" y="631328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Active community of developers and enthusiasts.</a:t>
            </a:r>
            <a:endParaRPr lang="en-US" sz="1750" dirty="0"/>
          </a:p>
        </p:txBody>
      </p:sp>
      <p:sp>
        <p:nvSpPr>
          <p:cNvPr id="9" name="Text 7"/>
          <p:cNvSpPr/>
          <p:nvPr/>
        </p:nvSpPr>
        <p:spPr>
          <a:xfrm>
            <a:off x="7599521" y="238696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Challenges</a:t>
            </a:r>
            <a:endParaRPr lang="en-US" sz="2200" dirty="0"/>
          </a:p>
        </p:txBody>
      </p:sp>
      <p:sp>
        <p:nvSpPr>
          <p:cNvPr id="10" name="Text 8"/>
          <p:cNvSpPr/>
          <p:nvPr/>
        </p:nvSpPr>
        <p:spPr>
          <a:xfrm>
            <a:off x="7599521" y="296810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Despite its successes, RetroPie faces certain challenges, which are being actively addressed by the community.</a:t>
            </a:r>
            <a:endParaRPr lang="en-US" sz="1750" dirty="0"/>
          </a:p>
        </p:txBody>
      </p:sp>
      <p:sp>
        <p:nvSpPr>
          <p:cNvPr id="11" name="Text 9"/>
          <p:cNvSpPr/>
          <p:nvPr/>
        </p:nvSpPr>
        <p:spPr>
          <a:xfrm>
            <a:off x="7599521" y="389798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Performance limitations for some games requiring high processing power.</a:t>
            </a:r>
            <a:endParaRPr lang="en-US" sz="1750" dirty="0"/>
          </a:p>
        </p:txBody>
      </p:sp>
      <p:sp>
        <p:nvSpPr>
          <p:cNvPr id="12" name="Text 10"/>
          <p:cNvSpPr/>
          <p:nvPr/>
        </p:nvSpPr>
        <p:spPr>
          <a:xfrm>
            <a:off x="7599521" y="470308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Faced challenges in obtaining IP address of Raspberry Pi.</a:t>
            </a:r>
            <a:endParaRPr lang="en-US" sz="1750" dirty="0"/>
          </a:p>
        </p:txBody>
      </p:sp>
      <p:sp>
        <p:nvSpPr>
          <p:cNvPr id="13" name="Text 11"/>
          <p:cNvSpPr/>
          <p:nvPr/>
        </p:nvSpPr>
        <p:spPr>
          <a:xfrm>
            <a:off x="7599521" y="550818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Compatibility issues with certain game ROM files or emulators.</a:t>
            </a:r>
            <a:endParaRPr lang="en-US" sz="1750" dirty="0"/>
          </a:p>
        </p:txBody>
      </p:sp>
      <p:sp>
        <p:nvSpPr>
          <p:cNvPr id="14" name="Text 12"/>
          <p:cNvSpPr/>
          <p:nvPr/>
        </p:nvSpPr>
        <p:spPr>
          <a:xfrm>
            <a:off x="7599521" y="631328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Legal concerns surrounding the distribution of game ROM files.</a:t>
            </a:r>
            <a:endParaRPr lang="en-US" sz="1750" dirty="0"/>
          </a:p>
        </p:txBody>
      </p:sp>
      <p:sp>
        <p:nvSpPr>
          <p:cNvPr id="15" name="Rectangle 14">
            <a:extLst>
              <a:ext uri="{FF2B5EF4-FFF2-40B4-BE49-F238E27FC236}">
                <a16:creationId xmlns:a16="http://schemas.microsoft.com/office/drawing/2014/main" id="{5DC54F8D-5812-7101-B242-CEC109FF0BDD}"/>
              </a:ext>
            </a:extLst>
          </p:cNvPr>
          <p:cNvSpPr/>
          <p:nvPr/>
        </p:nvSpPr>
        <p:spPr>
          <a:xfrm>
            <a:off x="12533971" y="7788117"/>
            <a:ext cx="1984917" cy="32039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017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Conclusion</a:t>
            </a:r>
            <a:endParaRPr lang="en-US" sz="4450" dirty="0"/>
          </a:p>
        </p:txBody>
      </p:sp>
      <p:sp>
        <p:nvSpPr>
          <p:cNvPr id="4" name="Text 1"/>
          <p:cNvSpPr/>
          <p:nvPr/>
        </p:nvSpPr>
        <p:spPr>
          <a:xfrm>
            <a:off x="6280190" y="3369112"/>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RetroPie has become a remarkable project, successfully bringing retro gaming to life for a modern audience. Its open-source nature, extensive support for various consoles, and ease of use have made it a popular choice for gamers seeking a nostalgic experience. While certain challenges remain, the community continues to improve and expand RetroPie, ensuring its future as a platform for preserving and experiencing the golden age of gaming.</a:t>
            </a:r>
            <a:endParaRPr lang="en-US" sz="1750" dirty="0"/>
          </a:p>
        </p:txBody>
      </p:sp>
      <p:sp>
        <p:nvSpPr>
          <p:cNvPr id="5" name="Rectangle 4">
            <a:extLst>
              <a:ext uri="{FF2B5EF4-FFF2-40B4-BE49-F238E27FC236}">
                <a16:creationId xmlns:a16="http://schemas.microsoft.com/office/drawing/2014/main" id="{CF7ED971-5BF8-B24D-5717-A84FC7E6EF22}"/>
              </a:ext>
            </a:extLst>
          </p:cNvPr>
          <p:cNvSpPr/>
          <p:nvPr/>
        </p:nvSpPr>
        <p:spPr>
          <a:xfrm>
            <a:off x="12533971" y="7788117"/>
            <a:ext cx="1984917" cy="32039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291"/>
          </a:xfrm>
          <a:prstGeom prst="rect">
            <a:avLst/>
          </a:prstGeom>
        </p:spPr>
      </p:pic>
      <p:sp>
        <p:nvSpPr>
          <p:cNvPr id="3" name="Text 0"/>
          <p:cNvSpPr/>
          <p:nvPr/>
        </p:nvSpPr>
        <p:spPr>
          <a:xfrm>
            <a:off x="6229350" y="583763"/>
            <a:ext cx="5306973" cy="663297"/>
          </a:xfrm>
          <a:prstGeom prst="rect">
            <a:avLst/>
          </a:prstGeom>
          <a:noFill/>
          <a:ln/>
        </p:spPr>
        <p:txBody>
          <a:bodyPr wrap="none" lIns="0" tIns="0" rIns="0" bIns="0" rtlCol="0" anchor="t"/>
          <a:lstStyle/>
          <a:p>
            <a:pPr marL="0" indent="0">
              <a:lnSpc>
                <a:spcPts val="5200"/>
              </a:lnSpc>
              <a:buNone/>
            </a:pPr>
            <a:r>
              <a:rPr lang="en-US" sz="4150" dirty="0">
                <a:solidFill>
                  <a:srgbClr val="272D45"/>
                </a:solidFill>
                <a:latin typeface="Kanit Light" pitchFamily="34" charset="0"/>
                <a:ea typeface="Kanit Light" pitchFamily="34" charset="-122"/>
                <a:cs typeface="Kanit Light" pitchFamily="34" charset="-120"/>
              </a:rPr>
              <a:t>Overview</a:t>
            </a:r>
            <a:endParaRPr lang="en-US" sz="4150" dirty="0"/>
          </a:p>
        </p:txBody>
      </p:sp>
      <p:sp>
        <p:nvSpPr>
          <p:cNvPr id="4" name="Shape 1"/>
          <p:cNvSpPr/>
          <p:nvPr/>
        </p:nvSpPr>
        <p:spPr>
          <a:xfrm>
            <a:off x="6229350" y="1565434"/>
            <a:ext cx="3722965" cy="2935962"/>
          </a:xfrm>
          <a:prstGeom prst="roundRect">
            <a:avLst>
              <a:gd name="adj" fmla="val 3037"/>
            </a:avLst>
          </a:prstGeom>
          <a:solidFill>
            <a:srgbClr val="DFECE9"/>
          </a:solidFill>
          <a:ln w="7620">
            <a:solidFill>
              <a:srgbClr val="C5D2CF"/>
            </a:solidFill>
            <a:prstDash val="solid"/>
          </a:ln>
        </p:spPr>
      </p:sp>
      <p:sp>
        <p:nvSpPr>
          <p:cNvPr id="5" name="Text 2"/>
          <p:cNvSpPr/>
          <p:nvPr/>
        </p:nvSpPr>
        <p:spPr>
          <a:xfrm>
            <a:off x="6449139" y="1785223"/>
            <a:ext cx="2653427" cy="331708"/>
          </a:xfrm>
          <a:prstGeom prst="rect">
            <a:avLst/>
          </a:prstGeom>
          <a:noFill/>
          <a:ln/>
        </p:spPr>
        <p:txBody>
          <a:bodyPr wrap="none" lIns="0" tIns="0" rIns="0" bIns="0" rtlCol="0" anchor="t"/>
          <a:lstStyle/>
          <a:p>
            <a:pPr marL="0" indent="0">
              <a:lnSpc>
                <a:spcPts val="2600"/>
              </a:lnSpc>
              <a:buNone/>
            </a:pPr>
            <a:r>
              <a:rPr lang="en-US" sz="2050" dirty="0">
                <a:solidFill>
                  <a:srgbClr val="2C3249"/>
                </a:solidFill>
                <a:latin typeface="Kanit Light" pitchFamily="34" charset="0"/>
                <a:ea typeface="Kanit Light" pitchFamily="34" charset="-122"/>
                <a:cs typeface="Kanit Light" pitchFamily="34" charset="-120"/>
              </a:rPr>
              <a:t>Open-Source Software</a:t>
            </a:r>
            <a:endParaRPr lang="en-US" sz="2050" dirty="0"/>
          </a:p>
        </p:txBody>
      </p:sp>
      <p:sp>
        <p:nvSpPr>
          <p:cNvPr id="6" name="Text 3"/>
          <p:cNvSpPr/>
          <p:nvPr/>
        </p:nvSpPr>
        <p:spPr>
          <a:xfrm>
            <a:off x="6449139" y="2244209"/>
            <a:ext cx="3283387" cy="2037397"/>
          </a:xfrm>
          <a:prstGeom prst="rect">
            <a:avLst/>
          </a:prstGeom>
          <a:noFill/>
          <a:ln/>
        </p:spPr>
        <p:txBody>
          <a:bodyPr wrap="square" lIns="0" tIns="0" rIns="0" bIns="0" rtlCol="0" anchor="t"/>
          <a:lstStyle/>
          <a:p>
            <a:pPr marL="0" indent="0">
              <a:lnSpc>
                <a:spcPts val="2650"/>
              </a:lnSpc>
              <a:buNone/>
            </a:pPr>
            <a:r>
              <a:rPr lang="en-US" sz="1650" dirty="0">
                <a:solidFill>
                  <a:srgbClr val="2C3249"/>
                </a:solidFill>
                <a:latin typeface="Martel Sans" pitchFamily="34" charset="0"/>
                <a:ea typeface="Martel Sans" pitchFamily="34" charset="-122"/>
                <a:cs typeface="Martel Sans" pitchFamily="34" charset="-120"/>
              </a:rPr>
              <a:t>RetroPie is built upon a foundation of open-source software, enabling developers to contribute to its growth and fostering a collaborative community.</a:t>
            </a:r>
            <a:endParaRPr lang="en-US" sz="1650" dirty="0"/>
          </a:p>
        </p:txBody>
      </p:sp>
      <p:sp>
        <p:nvSpPr>
          <p:cNvPr id="7" name="Shape 4"/>
          <p:cNvSpPr/>
          <p:nvPr/>
        </p:nvSpPr>
        <p:spPr>
          <a:xfrm>
            <a:off x="10164485" y="1565434"/>
            <a:ext cx="3722965" cy="2935962"/>
          </a:xfrm>
          <a:prstGeom prst="roundRect">
            <a:avLst>
              <a:gd name="adj" fmla="val 3037"/>
            </a:avLst>
          </a:prstGeom>
          <a:solidFill>
            <a:srgbClr val="DFECE9"/>
          </a:solidFill>
          <a:ln w="7620">
            <a:solidFill>
              <a:srgbClr val="C5D2CF"/>
            </a:solidFill>
            <a:prstDash val="solid"/>
          </a:ln>
        </p:spPr>
      </p:sp>
      <p:sp>
        <p:nvSpPr>
          <p:cNvPr id="8" name="Text 5"/>
          <p:cNvSpPr/>
          <p:nvPr/>
        </p:nvSpPr>
        <p:spPr>
          <a:xfrm>
            <a:off x="10384274" y="1785223"/>
            <a:ext cx="2653427" cy="331708"/>
          </a:xfrm>
          <a:prstGeom prst="rect">
            <a:avLst/>
          </a:prstGeom>
          <a:noFill/>
          <a:ln/>
        </p:spPr>
        <p:txBody>
          <a:bodyPr wrap="none" lIns="0" tIns="0" rIns="0" bIns="0" rtlCol="0" anchor="t"/>
          <a:lstStyle/>
          <a:p>
            <a:pPr marL="0" indent="0">
              <a:lnSpc>
                <a:spcPts val="2600"/>
              </a:lnSpc>
              <a:buNone/>
            </a:pPr>
            <a:r>
              <a:rPr lang="en-US" sz="2050" dirty="0">
                <a:solidFill>
                  <a:srgbClr val="2C3249"/>
                </a:solidFill>
                <a:latin typeface="Kanit Light" pitchFamily="34" charset="0"/>
                <a:ea typeface="Kanit Light" pitchFamily="34" charset="-122"/>
                <a:cs typeface="Kanit Light" pitchFamily="34" charset="-120"/>
              </a:rPr>
              <a:t>Emulation</a:t>
            </a:r>
            <a:endParaRPr lang="en-US" sz="2050" dirty="0"/>
          </a:p>
        </p:txBody>
      </p:sp>
      <p:sp>
        <p:nvSpPr>
          <p:cNvPr id="9" name="Text 6"/>
          <p:cNvSpPr/>
          <p:nvPr/>
        </p:nvSpPr>
        <p:spPr>
          <a:xfrm>
            <a:off x="10384274" y="2244209"/>
            <a:ext cx="3283387" cy="1697831"/>
          </a:xfrm>
          <a:prstGeom prst="rect">
            <a:avLst/>
          </a:prstGeom>
          <a:noFill/>
          <a:ln/>
        </p:spPr>
        <p:txBody>
          <a:bodyPr wrap="square" lIns="0" tIns="0" rIns="0" bIns="0" rtlCol="0" anchor="t"/>
          <a:lstStyle/>
          <a:p>
            <a:pPr marL="0" indent="0">
              <a:lnSpc>
                <a:spcPts val="2650"/>
              </a:lnSpc>
              <a:buNone/>
            </a:pPr>
            <a:r>
              <a:rPr lang="en-US" sz="1650" dirty="0">
                <a:solidFill>
                  <a:srgbClr val="2C3249"/>
                </a:solidFill>
                <a:latin typeface="Martel Sans" pitchFamily="34" charset="0"/>
                <a:ea typeface="Martel Sans" pitchFamily="34" charset="-122"/>
                <a:cs typeface="Martel Sans" pitchFamily="34" charset="-120"/>
              </a:rPr>
              <a:t>At its core, RetroPie is an emulation platform, capable of recreating the hardware and software of various retro gaming systems.</a:t>
            </a:r>
            <a:endParaRPr lang="en-US" sz="1650" dirty="0"/>
          </a:p>
        </p:txBody>
      </p:sp>
      <p:sp>
        <p:nvSpPr>
          <p:cNvPr id="10" name="Shape 7"/>
          <p:cNvSpPr/>
          <p:nvPr/>
        </p:nvSpPr>
        <p:spPr>
          <a:xfrm>
            <a:off x="6229350" y="4713565"/>
            <a:ext cx="3722965" cy="2935962"/>
          </a:xfrm>
          <a:prstGeom prst="roundRect">
            <a:avLst>
              <a:gd name="adj" fmla="val 3037"/>
            </a:avLst>
          </a:prstGeom>
          <a:solidFill>
            <a:srgbClr val="DFECE9"/>
          </a:solidFill>
          <a:ln w="7620">
            <a:solidFill>
              <a:srgbClr val="C5D2CF"/>
            </a:solidFill>
            <a:prstDash val="solid"/>
          </a:ln>
        </p:spPr>
      </p:sp>
      <p:sp>
        <p:nvSpPr>
          <p:cNvPr id="11" name="Text 8"/>
          <p:cNvSpPr/>
          <p:nvPr/>
        </p:nvSpPr>
        <p:spPr>
          <a:xfrm>
            <a:off x="6449139" y="4933355"/>
            <a:ext cx="2653427" cy="331708"/>
          </a:xfrm>
          <a:prstGeom prst="rect">
            <a:avLst/>
          </a:prstGeom>
          <a:noFill/>
          <a:ln/>
        </p:spPr>
        <p:txBody>
          <a:bodyPr wrap="none" lIns="0" tIns="0" rIns="0" bIns="0" rtlCol="0" anchor="t"/>
          <a:lstStyle/>
          <a:p>
            <a:pPr marL="0" indent="0">
              <a:lnSpc>
                <a:spcPts val="2600"/>
              </a:lnSpc>
              <a:buNone/>
            </a:pPr>
            <a:r>
              <a:rPr lang="en-US" sz="2050" dirty="0">
                <a:solidFill>
                  <a:srgbClr val="2C3249"/>
                </a:solidFill>
                <a:latin typeface="Kanit Light" pitchFamily="34" charset="0"/>
                <a:ea typeface="Kanit Light" pitchFamily="34" charset="-122"/>
                <a:cs typeface="Kanit Light" pitchFamily="34" charset="-120"/>
              </a:rPr>
              <a:t>Raspberry Pi</a:t>
            </a:r>
            <a:endParaRPr lang="en-US" sz="2050" dirty="0"/>
          </a:p>
        </p:txBody>
      </p:sp>
      <p:sp>
        <p:nvSpPr>
          <p:cNvPr id="12" name="Text 9"/>
          <p:cNvSpPr/>
          <p:nvPr/>
        </p:nvSpPr>
        <p:spPr>
          <a:xfrm>
            <a:off x="6449139" y="5392341"/>
            <a:ext cx="3283387" cy="1697831"/>
          </a:xfrm>
          <a:prstGeom prst="rect">
            <a:avLst/>
          </a:prstGeom>
          <a:noFill/>
          <a:ln/>
        </p:spPr>
        <p:txBody>
          <a:bodyPr wrap="square" lIns="0" tIns="0" rIns="0" bIns="0" rtlCol="0" anchor="t"/>
          <a:lstStyle/>
          <a:p>
            <a:pPr marL="0" indent="0">
              <a:lnSpc>
                <a:spcPts val="2650"/>
              </a:lnSpc>
              <a:buNone/>
            </a:pPr>
            <a:r>
              <a:rPr lang="en-US" sz="1650" dirty="0">
                <a:solidFill>
                  <a:srgbClr val="2C3249"/>
                </a:solidFill>
                <a:latin typeface="Martel Sans" pitchFamily="34" charset="0"/>
                <a:ea typeface="Martel Sans" pitchFamily="34" charset="-122"/>
                <a:cs typeface="Martel Sans" pitchFamily="34" charset="-120"/>
              </a:rPr>
              <a:t>While primarily designed for Raspberry Pi devices, RetroPie can also be installed on other platforms, including ODroid C1/C2 and PCs.</a:t>
            </a:r>
            <a:endParaRPr lang="en-US" sz="1650" dirty="0"/>
          </a:p>
        </p:txBody>
      </p:sp>
      <p:sp>
        <p:nvSpPr>
          <p:cNvPr id="13" name="Shape 10"/>
          <p:cNvSpPr/>
          <p:nvPr/>
        </p:nvSpPr>
        <p:spPr>
          <a:xfrm>
            <a:off x="10164485" y="4713565"/>
            <a:ext cx="3722965" cy="2935962"/>
          </a:xfrm>
          <a:prstGeom prst="roundRect">
            <a:avLst>
              <a:gd name="adj" fmla="val 3037"/>
            </a:avLst>
          </a:prstGeom>
          <a:solidFill>
            <a:srgbClr val="DFECE9"/>
          </a:solidFill>
          <a:ln w="7620">
            <a:solidFill>
              <a:srgbClr val="C5D2CF"/>
            </a:solidFill>
            <a:prstDash val="solid"/>
          </a:ln>
        </p:spPr>
      </p:sp>
      <p:sp>
        <p:nvSpPr>
          <p:cNvPr id="14" name="Text 11"/>
          <p:cNvSpPr/>
          <p:nvPr/>
        </p:nvSpPr>
        <p:spPr>
          <a:xfrm>
            <a:off x="10384274" y="4933355"/>
            <a:ext cx="2734985" cy="331708"/>
          </a:xfrm>
          <a:prstGeom prst="rect">
            <a:avLst/>
          </a:prstGeom>
          <a:noFill/>
          <a:ln/>
        </p:spPr>
        <p:txBody>
          <a:bodyPr wrap="none" lIns="0" tIns="0" rIns="0" bIns="0" rtlCol="0" anchor="t"/>
          <a:lstStyle/>
          <a:p>
            <a:pPr marL="0" indent="0">
              <a:lnSpc>
                <a:spcPts val="2600"/>
              </a:lnSpc>
              <a:buNone/>
            </a:pPr>
            <a:r>
              <a:rPr lang="en-US" sz="2050" dirty="0">
                <a:solidFill>
                  <a:srgbClr val="2C3249"/>
                </a:solidFill>
                <a:latin typeface="Kanit Light" pitchFamily="34" charset="0"/>
                <a:ea typeface="Kanit Light" pitchFamily="34" charset="-122"/>
                <a:cs typeface="Kanit Light" pitchFamily="34" charset="-120"/>
              </a:rPr>
              <a:t>Extensive Game Library</a:t>
            </a:r>
            <a:endParaRPr lang="en-US" sz="2050" dirty="0"/>
          </a:p>
        </p:txBody>
      </p:sp>
      <p:sp>
        <p:nvSpPr>
          <p:cNvPr id="15" name="Text 12"/>
          <p:cNvSpPr/>
          <p:nvPr/>
        </p:nvSpPr>
        <p:spPr>
          <a:xfrm>
            <a:off x="10384274" y="5392341"/>
            <a:ext cx="3283387" cy="2037397"/>
          </a:xfrm>
          <a:prstGeom prst="rect">
            <a:avLst/>
          </a:prstGeom>
          <a:noFill/>
          <a:ln/>
        </p:spPr>
        <p:txBody>
          <a:bodyPr wrap="square" lIns="0" tIns="0" rIns="0" bIns="0" rtlCol="0" anchor="t"/>
          <a:lstStyle/>
          <a:p>
            <a:pPr marL="0" indent="0">
              <a:lnSpc>
                <a:spcPts val="2650"/>
              </a:lnSpc>
              <a:buNone/>
            </a:pPr>
            <a:r>
              <a:rPr lang="en-US" sz="1650" dirty="0">
                <a:solidFill>
                  <a:srgbClr val="2C3249"/>
                </a:solidFill>
                <a:latin typeface="Martel Sans" pitchFamily="34" charset="0"/>
                <a:ea typeface="Martel Sans" pitchFamily="34" charset="-122"/>
                <a:cs typeface="Martel Sans" pitchFamily="34" charset="-120"/>
              </a:rPr>
              <a:t>RetroPie supports a wide array of classic games, covering arcade machines, home consoles, and early PCs, offering a vast library for gamers to explore.</a:t>
            </a:r>
            <a:endParaRPr lang="en-US" sz="1650" dirty="0"/>
          </a:p>
        </p:txBody>
      </p:sp>
      <p:sp>
        <p:nvSpPr>
          <p:cNvPr id="16" name="Rectangle 15">
            <a:extLst>
              <a:ext uri="{FF2B5EF4-FFF2-40B4-BE49-F238E27FC236}">
                <a16:creationId xmlns:a16="http://schemas.microsoft.com/office/drawing/2014/main" id="{A40D965C-4144-125F-41BB-9338D5F510EA}"/>
              </a:ext>
            </a:extLst>
          </p:cNvPr>
          <p:cNvSpPr/>
          <p:nvPr/>
        </p:nvSpPr>
        <p:spPr>
          <a:xfrm>
            <a:off x="12533971" y="7788117"/>
            <a:ext cx="1984917" cy="32039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812" y="790813"/>
            <a:ext cx="5577721" cy="697230"/>
          </a:xfrm>
          <a:prstGeom prst="rect">
            <a:avLst/>
          </a:prstGeom>
          <a:noFill/>
          <a:ln/>
        </p:spPr>
        <p:txBody>
          <a:bodyPr wrap="none" lIns="0" tIns="0" rIns="0" bIns="0" rtlCol="0" anchor="t"/>
          <a:lstStyle/>
          <a:p>
            <a:pPr marL="0" indent="0">
              <a:lnSpc>
                <a:spcPts val="5450"/>
              </a:lnSpc>
              <a:buNone/>
            </a:pPr>
            <a:r>
              <a:rPr lang="en-US" sz="4350" dirty="0">
                <a:solidFill>
                  <a:srgbClr val="272D45"/>
                </a:solidFill>
                <a:latin typeface="Kanit Light" pitchFamily="34" charset="0"/>
                <a:ea typeface="Kanit Light" pitchFamily="34" charset="-122"/>
                <a:cs typeface="Kanit Light" pitchFamily="34" charset="-120"/>
              </a:rPr>
              <a:t>Motivation</a:t>
            </a:r>
            <a:endParaRPr lang="en-US" sz="4350" dirty="0"/>
          </a:p>
        </p:txBody>
      </p:sp>
      <p:sp>
        <p:nvSpPr>
          <p:cNvPr id="4" name="Shape 1"/>
          <p:cNvSpPr/>
          <p:nvPr/>
        </p:nvSpPr>
        <p:spPr>
          <a:xfrm>
            <a:off x="780812" y="2073593"/>
            <a:ext cx="501968" cy="501968"/>
          </a:xfrm>
          <a:prstGeom prst="roundRect">
            <a:avLst>
              <a:gd name="adj" fmla="val 18668"/>
            </a:avLst>
          </a:prstGeom>
          <a:solidFill>
            <a:srgbClr val="DFECE9"/>
          </a:solidFill>
          <a:ln w="7620">
            <a:solidFill>
              <a:srgbClr val="C5D2CF"/>
            </a:solidFill>
            <a:prstDash val="solid"/>
          </a:ln>
        </p:spPr>
      </p:sp>
      <p:sp>
        <p:nvSpPr>
          <p:cNvPr id="5" name="Text 2"/>
          <p:cNvSpPr/>
          <p:nvPr/>
        </p:nvSpPr>
        <p:spPr>
          <a:xfrm>
            <a:off x="980837" y="2157174"/>
            <a:ext cx="101798" cy="334685"/>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latin typeface="Kanit Light" pitchFamily="34" charset="0"/>
                <a:ea typeface="Kanit Light" pitchFamily="34" charset="-122"/>
                <a:cs typeface="Kanit Light" pitchFamily="34" charset="-120"/>
              </a:rPr>
              <a:t>1</a:t>
            </a:r>
            <a:endParaRPr lang="en-US" sz="2600" dirty="0"/>
          </a:p>
        </p:txBody>
      </p:sp>
      <p:sp>
        <p:nvSpPr>
          <p:cNvPr id="6" name="Text 3"/>
          <p:cNvSpPr/>
          <p:nvPr/>
        </p:nvSpPr>
        <p:spPr>
          <a:xfrm>
            <a:off x="1505783" y="2073593"/>
            <a:ext cx="2788801" cy="348496"/>
          </a:xfrm>
          <a:prstGeom prst="rect">
            <a:avLst/>
          </a:prstGeom>
          <a:noFill/>
          <a:ln/>
        </p:spPr>
        <p:txBody>
          <a:bodyPr wrap="none" lIns="0" tIns="0" rIns="0" bIns="0" rtlCol="0" anchor="t"/>
          <a:lstStyle/>
          <a:p>
            <a:pPr marL="0" indent="0">
              <a:lnSpc>
                <a:spcPts val="2700"/>
              </a:lnSpc>
              <a:buNone/>
            </a:pPr>
            <a:r>
              <a:rPr lang="en-US" sz="2150" dirty="0">
                <a:solidFill>
                  <a:srgbClr val="2C3249"/>
                </a:solidFill>
                <a:latin typeface="Kanit Light" pitchFamily="34" charset="0"/>
                <a:ea typeface="Kanit Light" pitchFamily="34" charset="-122"/>
                <a:cs typeface="Kanit Light" pitchFamily="34" charset="-120"/>
              </a:rPr>
              <a:t>Nostalgia</a:t>
            </a:r>
            <a:endParaRPr lang="en-US" sz="2150" dirty="0"/>
          </a:p>
        </p:txBody>
      </p:sp>
      <p:sp>
        <p:nvSpPr>
          <p:cNvPr id="7" name="Text 4"/>
          <p:cNvSpPr/>
          <p:nvPr/>
        </p:nvSpPr>
        <p:spPr>
          <a:xfrm>
            <a:off x="1505783" y="2555915"/>
            <a:ext cx="2954774" cy="1784747"/>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Reliving the golden age of gaming through a modern platform, providing a nostalgic experience for gamers of all ages.</a:t>
            </a:r>
            <a:endParaRPr lang="en-US" sz="1750" dirty="0"/>
          </a:p>
        </p:txBody>
      </p:sp>
      <p:sp>
        <p:nvSpPr>
          <p:cNvPr id="8" name="Shape 5"/>
          <p:cNvSpPr/>
          <p:nvPr/>
        </p:nvSpPr>
        <p:spPr>
          <a:xfrm>
            <a:off x="4683562" y="2073593"/>
            <a:ext cx="501968" cy="501968"/>
          </a:xfrm>
          <a:prstGeom prst="roundRect">
            <a:avLst>
              <a:gd name="adj" fmla="val 18668"/>
            </a:avLst>
          </a:prstGeom>
          <a:solidFill>
            <a:srgbClr val="DFECE9"/>
          </a:solidFill>
          <a:ln w="7620">
            <a:solidFill>
              <a:srgbClr val="C5D2CF"/>
            </a:solidFill>
            <a:prstDash val="solid"/>
          </a:ln>
        </p:spPr>
      </p:sp>
      <p:sp>
        <p:nvSpPr>
          <p:cNvPr id="9" name="Text 6"/>
          <p:cNvSpPr/>
          <p:nvPr/>
        </p:nvSpPr>
        <p:spPr>
          <a:xfrm>
            <a:off x="4849892" y="2157174"/>
            <a:ext cx="169307" cy="334685"/>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latin typeface="Kanit Light" pitchFamily="34" charset="0"/>
                <a:ea typeface="Kanit Light" pitchFamily="34" charset="-122"/>
                <a:cs typeface="Kanit Light" pitchFamily="34" charset="-120"/>
              </a:rPr>
              <a:t>2</a:t>
            </a:r>
            <a:endParaRPr lang="en-US" sz="2600" dirty="0"/>
          </a:p>
        </p:txBody>
      </p:sp>
      <p:sp>
        <p:nvSpPr>
          <p:cNvPr id="10" name="Text 7"/>
          <p:cNvSpPr/>
          <p:nvPr/>
        </p:nvSpPr>
        <p:spPr>
          <a:xfrm>
            <a:off x="5408533" y="2073593"/>
            <a:ext cx="2788801" cy="348496"/>
          </a:xfrm>
          <a:prstGeom prst="rect">
            <a:avLst/>
          </a:prstGeom>
          <a:noFill/>
          <a:ln/>
        </p:spPr>
        <p:txBody>
          <a:bodyPr wrap="none" lIns="0" tIns="0" rIns="0" bIns="0" rtlCol="0" anchor="t"/>
          <a:lstStyle/>
          <a:p>
            <a:pPr marL="0" indent="0">
              <a:lnSpc>
                <a:spcPts val="2700"/>
              </a:lnSpc>
              <a:buNone/>
            </a:pPr>
            <a:r>
              <a:rPr lang="en-US" sz="2150" dirty="0">
                <a:solidFill>
                  <a:srgbClr val="2C3249"/>
                </a:solidFill>
                <a:latin typeface="Kanit Light" pitchFamily="34" charset="0"/>
                <a:ea typeface="Kanit Light" pitchFamily="34" charset="-122"/>
                <a:cs typeface="Kanit Light" pitchFamily="34" charset="-120"/>
              </a:rPr>
              <a:t>Accessibility</a:t>
            </a:r>
            <a:endParaRPr lang="en-US" sz="2150" dirty="0"/>
          </a:p>
        </p:txBody>
      </p:sp>
      <p:sp>
        <p:nvSpPr>
          <p:cNvPr id="11" name="Text 8"/>
          <p:cNvSpPr/>
          <p:nvPr/>
        </p:nvSpPr>
        <p:spPr>
          <a:xfrm>
            <a:off x="5408533" y="2555915"/>
            <a:ext cx="2954774" cy="2141696"/>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Making classic games readily available and playable on modern devices, eliminating the need for costly vintage hardware and accessories.</a:t>
            </a:r>
            <a:endParaRPr lang="en-US" sz="1750" dirty="0"/>
          </a:p>
        </p:txBody>
      </p:sp>
      <p:sp>
        <p:nvSpPr>
          <p:cNvPr id="12" name="Shape 9"/>
          <p:cNvSpPr/>
          <p:nvPr/>
        </p:nvSpPr>
        <p:spPr>
          <a:xfrm>
            <a:off x="780812" y="5171599"/>
            <a:ext cx="501968" cy="501968"/>
          </a:xfrm>
          <a:prstGeom prst="roundRect">
            <a:avLst>
              <a:gd name="adj" fmla="val 18668"/>
            </a:avLst>
          </a:prstGeom>
          <a:solidFill>
            <a:srgbClr val="DFECE9"/>
          </a:solidFill>
          <a:ln w="7620">
            <a:solidFill>
              <a:srgbClr val="C5D2CF"/>
            </a:solidFill>
            <a:prstDash val="solid"/>
          </a:ln>
        </p:spPr>
      </p:sp>
      <p:sp>
        <p:nvSpPr>
          <p:cNvPr id="13" name="Text 10"/>
          <p:cNvSpPr/>
          <p:nvPr/>
        </p:nvSpPr>
        <p:spPr>
          <a:xfrm>
            <a:off x="945713" y="5255181"/>
            <a:ext cx="172045" cy="334685"/>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latin typeface="Kanit Light" pitchFamily="34" charset="0"/>
                <a:ea typeface="Kanit Light" pitchFamily="34" charset="-122"/>
                <a:cs typeface="Kanit Light" pitchFamily="34" charset="-120"/>
              </a:rPr>
              <a:t>3</a:t>
            </a:r>
            <a:endParaRPr lang="en-US" sz="2600" dirty="0"/>
          </a:p>
        </p:txBody>
      </p:sp>
      <p:sp>
        <p:nvSpPr>
          <p:cNvPr id="14" name="Text 11"/>
          <p:cNvSpPr/>
          <p:nvPr/>
        </p:nvSpPr>
        <p:spPr>
          <a:xfrm>
            <a:off x="1505783" y="5171599"/>
            <a:ext cx="2788801" cy="348496"/>
          </a:xfrm>
          <a:prstGeom prst="rect">
            <a:avLst/>
          </a:prstGeom>
          <a:noFill/>
          <a:ln/>
        </p:spPr>
        <p:txBody>
          <a:bodyPr wrap="none" lIns="0" tIns="0" rIns="0" bIns="0" rtlCol="0" anchor="t"/>
          <a:lstStyle/>
          <a:p>
            <a:pPr marL="0" indent="0">
              <a:lnSpc>
                <a:spcPts val="2700"/>
              </a:lnSpc>
              <a:buNone/>
            </a:pPr>
            <a:r>
              <a:rPr lang="en-US" sz="2150" dirty="0">
                <a:solidFill>
                  <a:srgbClr val="2C3249"/>
                </a:solidFill>
                <a:latin typeface="Kanit Light" pitchFamily="34" charset="0"/>
                <a:ea typeface="Kanit Light" pitchFamily="34" charset="-122"/>
                <a:cs typeface="Kanit Light" pitchFamily="34" charset="-120"/>
              </a:rPr>
              <a:t>Community</a:t>
            </a:r>
            <a:endParaRPr lang="en-US" sz="2150" dirty="0"/>
          </a:p>
        </p:txBody>
      </p:sp>
      <p:sp>
        <p:nvSpPr>
          <p:cNvPr id="15" name="Text 12"/>
          <p:cNvSpPr/>
          <p:nvPr/>
        </p:nvSpPr>
        <p:spPr>
          <a:xfrm>
            <a:off x="1505783" y="5653921"/>
            <a:ext cx="2954774" cy="1784747"/>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Fostering a community of retro gaming enthusiasts, providing a platform for sharing knowledge, tips, and game ROMs.</a:t>
            </a:r>
            <a:endParaRPr lang="en-US" sz="1750" dirty="0"/>
          </a:p>
        </p:txBody>
      </p:sp>
      <p:sp>
        <p:nvSpPr>
          <p:cNvPr id="16" name="Shape 13"/>
          <p:cNvSpPr/>
          <p:nvPr/>
        </p:nvSpPr>
        <p:spPr>
          <a:xfrm>
            <a:off x="4683562" y="5171599"/>
            <a:ext cx="501968" cy="501968"/>
          </a:xfrm>
          <a:prstGeom prst="roundRect">
            <a:avLst>
              <a:gd name="adj" fmla="val 18668"/>
            </a:avLst>
          </a:prstGeom>
          <a:solidFill>
            <a:srgbClr val="DFECE9"/>
          </a:solidFill>
          <a:ln w="7620">
            <a:solidFill>
              <a:srgbClr val="C5D2CF"/>
            </a:solidFill>
            <a:prstDash val="solid"/>
          </a:ln>
        </p:spPr>
      </p:sp>
      <p:sp>
        <p:nvSpPr>
          <p:cNvPr id="17" name="Text 14"/>
          <p:cNvSpPr/>
          <p:nvPr/>
        </p:nvSpPr>
        <p:spPr>
          <a:xfrm>
            <a:off x="4843939" y="5255181"/>
            <a:ext cx="181094" cy="334685"/>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latin typeface="Kanit Light" pitchFamily="34" charset="0"/>
                <a:ea typeface="Kanit Light" pitchFamily="34" charset="-122"/>
                <a:cs typeface="Kanit Light" pitchFamily="34" charset="-120"/>
              </a:rPr>
              <a:t>4</a:t>
            </a:r>
            <a:endParaRPr lang="en-US" sz="2600" dirty="0"/>
          </a:p>
        </p:txBody>
      </p:sp>
      <p:sp>
        <p:nvSpPr>
          <p:cNvPr id="18" name="Text 15"/>
          <p:cNvSpPr/>
          <p:nvPr/>
        </p:nvSpPr>
        <p:spPr>
          <a:xfrm>
            <a:off x="5408533" y="5171599"/>
            <a:ext cx="2788801" cy="348496"/>
          </a:xfrm>
          <a:prstGeom prst="rect">
            <a:avLst/>
          </a:prstGeom>
          <a:noFill/>
          <a:ln/>
        </p:spPr>
        <p:txBody>
          <a:bodyPr wrap="none" lIns="0" tIns="0" rIns="0" bIns="0" rtlCol="0" anchor="t"/>
          <a:lstStyle/>
          <a:p>
            <a:pPr marL="0" indent="0">
              <a:lnSpc>
                <a:spcPts val="2700"/>
              </a:lnSpc>
              <a:buNone/>
            </a:pPr>
            <a:r>
              <a:rPr lang="en-US" sz="2150" dirty="0">
                <a:solidFill>
                  <a:srgbClr val="2C3249"/>
                </a:solidFill>
                <a:latin typeface="Kanit Light" pitchFamily="34" charset="0"/>
                <a:ea typeface="Kanit Light" pitchFamily="34" charset="-122"/>
                <a:cs typeface="Kanit Light" pitchFamily="34" charset="-120"/>
              </a:rPr>
              <a:t>Educational Value</a:t>
            </a:r>
            <a:endParaRPr lang="en-US" sz="2150" dirty="0"/>
          </a:p>
        </p:txBody>
      </p:sp>
      <p:sp>
        <p:nvSpPr>
          <p:cNvPr id="19" name="Text 16"/>
          <p:cNvSpPr/>
          <p:nvPr/>
        </p:nvSpPr>
        <p:spPr>
          <a:xfrm>
            <a:off x="5408533" y="5653921"/>
            <a:ext cx="2954774" cy="1784747"/>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Offering a hands-on learning experience in emulation technology, software development, and the history of video games.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056084"/>
            <a:ext cx="4536519" cy="566976"/>
          </a:xfrm>
          <a:prstGeom prst="rect">
            <a:avLst/>
          </a:prstGeom>
          <a:noFill/>
          <a:ln/>
        </p:spPr>
        <p:txBody>
          <a:bodyPr wrap="none" lIns="0" tIns="0" rIns="0" bIns="0" rtlCol="0" anchor="t"/>
          <a:lstStyle/>
          <a:p>
            <a:pPr marL="0" indent="0">
              <a:lnSpc>
                <a:spcPts val="4450"/>
              </a:lnSpc>
              <a:buNone/>
            </a:pPr>
            <a:r>
              <a:rPr lang="en-US" sz="3550" dirty="0">
                <a:solidFill>
                  <a:srgbClr val="272D45"/>
                </a:solidFill>
                <a:latin typeface="Kanit Light" pitchFamily="34" charset="0"/>
                <a:ea typeface="Kanit Light" pitchFamily="34" charset="-122"/>
                <a:cs typeface="Kanit Light" pitchFamily="34" charset="-120"/>
              </a:rPr>
              <a:t>Objective</a:t>
            </a:r>
            <a:endParaRPr lang="en-US" sz="3550" dirty="0"/>
          </a:p>
        </p:txBody>
      </p:sp>
      <p:sp>
        <p:nvSpPr>
          <p:cNvPr id="4" name="Shape 1"/>
          <p:cNvSpPr/>
          <p:nvPr/>
        </p:nvSpPr>
        <p:spPr>
          <a:xfrm>
            <a:off x="4451390" y="1878211"/>
            <a:ext cx="4579263" cy="2765227"/>
          </a:xfrm>
          <a:prstGeom prst="roundRect">
            <a:avLst>
              <a:gd name="adj" fmla="val 3445"/>
            </a:avLst>
          </a:prstGeom>
          <a:solidFill>
            <a:srgbClr val="DFECE9"/>
          </a:solidFill>
          <a:ln w="7620">
            <a:solidFill>
              <a:srgbClr val="C5D2CF"/>
            </a:solidFill>
            <a:prstDash val="solid"/>
          </a:ln>
        </p:spPr>
      </p:sp>
      <p:sp>
        <p:nvSpPr>
          <p:cNvPr id="5" name="Text 2"/>
          <p:cNvSpPr/>
          <p:nvPr/>
        </p:nvSpPr>
        <p:spPr>
          <a:xfrm>
            <a:off x="4685824" y="2112645"/>
            <a:ext cx="4110395" cy="708660"/>
          </a:xfrm>
          <a:prstGeom prst="rect">
            <a:avLst/>
          </a:prstGeom>
          <a:noFill/>
          <a:ln/>
        </p:spPr>
        <p:txBody>
          <a:bodyPr wrap="squar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Create a Retro Gaming Console Using RetroPie</a:t>
            </a:r>
            <a:endParaRPr lang="en-US" sz="2200" dirty="0"/>
          </a:p>
        </p:txBody>
      </p:sp>
      <p:sp>
        <p:nvSpPr>
          <p:cNvPr id="6" name="Text 3"/>
          <p:cNvSpPr/>
          <p:nvPr/>
        </p:nvSpPr>
        <p:spPr>
          <a:xfrm>
            <a:off x="4685824" y="2957393"/>
            <a:ext cx="4110395" cy="108870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Build a functional gaming system with integrated joystick and display, capable of emulating classic games.</a:t>
            </a:r>
            <a:endParaRPr lang="en-US" sz="1750" dirty="0"/>
          </a:p>
        </p:txBody>
      </p:sp>
      <p:sp>
        <p:nvSpPr>
          <p:cNvPr id="7" name="Shape 4"/>
          <p:cNvSpPr/>
          <p:nvPr/>
        </p:nvSpPr>
        <p:spPr>
          <a:xfrm>
            <a:off x="9257467" y="1878211"/>
            <a:ext cx="4579263" cy="2765227"/>
          </a:xfrm>
          <a:prstGeom prst="roundRect">
            <a:avLst>
              <a:gd name="adj" fmla="val 3445"/>
            </a:avLst>
          </a:prstGeom>
          <a:solidFill>
            <a:srgbClr val="DFECE9"/>
          </a:solidFill>
          <a:ln w="7620">
            <a:solidFill>
              <a:srgbClr val="C5D2CF"/>
            </a:solidFill>
            <a:prstDash val="solid"/>
          </a:ln>
        </p:spPr>
      </p:sp>
      <p:sp>
        <p:nvSpPr>
          <p:cNvPr id="8" name="Text 5"/>
          <p:cNvSpPr/>
          <p:nvPr/>
        </p:nvSpPr>
        <p:spPr>
          <a:xfrm>
            <a:off x="9491901" y="2112645"/>
            <a:ext cx="4110395" cy="708660"/>
          </a:xfrm>
          <a:prstGeom prst="rect">
            <a:avLst/>
          </a:prstGeom>
          <a:noFill/>
          <a:ln/>
        </p:spPr>
        <p:txBody>
          <a:bodyPr wrap="squar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Ensure Seamless Hardware-Software Integration</a:t>
            </a:r>
            <a:endParaRPr lang="en-US" sz="2200" dirty="0"/>
          </a:p>
        </p:txBody>
      </p:sp>
      <p:sp>
        <p:nvSpPr>
          <p:cNvPr id="9" name="Text 6"/>
          <p:cNvSpPr/>
          <p:nvPr/>
        </p:nvSpPr>
        <p:spPr>
          <a:xfrm>
            <a:off x="9491901" y="2957393"/>
            <a:ext cx="4110395"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Properly configure the joystick, buttons, and display for smooth operation, enhancing overall user experience.</a:t>
            </a:r>
            <a:endParaRPr lang="en-US" sz="1750" dirty="0"/>
          </a:p>
        </p:txBody>
      </p:sp>
      <p:sp>
        <p:nvSpPr>
          <p:cNvPr id="10" name="Shape 7"/>
          <p:cNvSpPr/>
          <p:nvPr/>
        </p:nvSpPr>
        <p:spPr>
          <a:xfrm>
            <a:off x="4451390" y="4870252"/>
            <a:ext cx="9385221" cy="1685092"/>
          </a:xfrm>
          <a:prstGeom prst="roundRect">
            <a:avLst>
              <a:gd name="adj" fmla="val 5654"/>
            </a:avLst>
          </a:prstGeom>
          <a:solidFill>
            <a:srgbClr val="DFECE9"/>
          </a:solidFill>
          <a:ln w="7620">
            <a:solidFill>
              <a:srgbClr val="C5D2CF"/>
            </a:solidFill>
            <a:prstDash val="solid"/>
          </a:ln>
        </p:spPr>
      </p:sp>
      <p:sp>
        <p:nvSpPr>
          <p:cNvPr id="11" name="Text 8"/>
          <p:cNvSpPr/>
          <p:nvPr/>
        </p:nvSpPr>
        <p:spPr>
          <a:xfrm>
            <a:off x="4685824" y="510468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Customization</a:t>
            </a:r>
            <a:endParaRPr lang="en-US" sz="2200" dirty="0"/>
          </a:p>
        </p:txBody>
      </p:sp>
      <p:sp>
        <p:nvSpPr>
          <p:cNvPr id="12" name="Text 9"/>
          <p:cNvSpPr/>
          <p:nvPr/>
        </p:nvSpPr>
        <p:spPr>
          <a:xfrm>
            <a:off x="4685824" y="5595104"/>
            <a:ext cx="8916353"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Optimize system performance for responsive gameplay, ensuring stability and minimizing latency.</a:t>
            </a:r>
            <a:endParaRPr lang="en-US" sz="1750" dirty="0"/>
          </a:p>
        </p:txBody>
      </p:sp>
      <p:sp>
        <p:nvSpPr>
          <p:cNvPr id="13" name="Text 10"/>
          <p:cNvSpPr/>
          <p:nvPr/>
        </p:nvSpPr>
        <p:spPr>
          <a:xfrm>
            <a:off x="4451390" y="6810494"/>
            <a:ext cx="93852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4" name="Rectangle 13">
            <a:extLst>
              <a:ext uri="{FF2B5EF4-FFF2-40B4-BE49-F238E27FC236}">
                <a16:creationId xmlns:a16="http://schemas.microsoft.com/office/drawing/2014/main" id="{C9126AFB-B954-D243-F6D7-695441C9BD0A}"/>
              </a:ext>
            </a:extLst>
          </p:cNvPr>
          <p:cNvSpPr/>
          <p:nvPr/>
        </p:nvSpPr>
        <p:spPr>
          <a:xfrm>
            <a:off x="12533971" y="7788117"/>
            <a:ext cx="1984917" cy="32039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087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Problem Statement</a:t>
            </a:r>
            <a:endParaRPr lang="en-US" sz="4450" dirty="0"/>
          </a:p>
        </p:txBody>
      </p:sp>
      <p:sp>
        <p:nvSpPr>
          <p:cNvPr id="4" name="Text 1"/>
          <p:cNvSpPr/>
          <p:nvPr/>
        </p:nvSpPr>
        <p:spPr>
          <a:xfrm>
            <a:off x="793790" y="3289816"/>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u="sng" dirty="0">
                <a:solidFill>
                  <a:srgbClr val="2C3249"/>
                </a:solidFill>
                <a:latin typeface="Martel Sans" pitchFamily="34" charset="0"/>
                <a:ea typeface="Martel Sans" pitchFamily="34" charset="-122"/>
                <a:cs typeface="Martel Sans" pitchFamily="34" charset="-120"/>
              </a:rPr>
              <a:t>Limited Access</a:t>
            </a:r>
            <a:r>
              <a:rPr lang="en-US" sz="1750" dirty="0">
                <a:solidFill>
                  <a:srgbClr val="2C3249"/>
                </a:solidFill>
                <a:latin typeface="Martel Sans" pitchFamily="34" charset="0"/>
                <a:ea typeface="Martel Sans" pitchFamily="34" charset="-122"/>
                <a:cs typeface="Martel Sans" pitchFamily="34" charset="-120"/>
              </a:rPr>
              <a:t>      Many classic video games are no longer available on modern      platforms, making it difficult for players to access them.</a:t>
            </a:r>
            <a:endParaRPr lang="en-US" sz="1750" dirty="0"/>
          </a:p>
        </p:txBody>
      </p:sp>
      <p:sp>
        <p:nvSpPr>
          <p:cNvPr id="5" name="Text 2"/>
          <p:cNvSpPr/>
          <p:nvPr/>
        </p:nvSpPr>
        <p:spPr>
          <a:xfrm>
            <a:off x="793790" y="445781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u="sng" dirty="0">
                <a:solidFill>
                  <a:srgbClr val="2C3249"/>
                </a:solidFill>
                <a:latin typeface="Martel Sans" pitchFamily="34" charset="0"/>
                <a:ea typeface="Martel Sans" pitchFamily="34" charset="-122"/>
                <a:cs typeface="Martel Sans" pitchFamily="34" charset="-120"/>
              </a:rPr>
              <a:t>Expensive Hardware</a:t>
            </a:r>
            <a:r>
              <a:rPr lang="en-US" sz="1750" dirty="0">
                <a:solidFill>
                  <a:srgbClr val="2C3249"/>
                </a:solidFill>
                <a:latin typeface="Martel Sans" pitchFamily="34" charset="0"/>
                <a:ea typeface="Martel Sans" pitchFamily="34" charset="-122"/>
                <a:cs typeface="Martel Sans" pitchFamily="34" charset="-120"/>
              </a:rPr>
              <a:t>    Original retro gaming consoles can be expensive and difficult to find in good condition.</a:t>
            </a:r>
            <a:endParaRPr lang="en-US" sz="1750" dirty="0"/>
          </a:p>
        </p:txBody>
      </p:sp>
      <p:sp>
        <p:nvSpPr>
          <p:cNvPr id="6" name="Text 3"/>
          <p:cNvSpPr/>
          <p:nvPr/>
        </p:nvSpPr>
        <p:spPr>
          <a:xfrm>
            <a:off x="793790" y="5262920"/>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u="sng" dirty="0">
                <a:solidFill>
                  <a:srgbClr val="2C3249"/>
                </a:solidFill>
                <a:latin typeface="Martel Sans" pitchFamily="34" charset="0"/>
                <a:ea typeface="Martel Sans" pitchFamily="34" charset="-122"/>
                <a:cs typeface="Martel Sans" pitchFamily="34" charset="-120"/>
              </a:rPr>
              <a:t>Technical Expertise</a:t>
            </a:r>
            <a:r>
              <a:rPr lang="en-US" sz="1750" dirty="0">
                <a:solidFill>
                  <a:srgbClr val="2C3249"/>
                </a:solidFill>
                <a:latin typeface="Martel Sans" pitchFamily="34" charset="0"/>
                <a:ea typeface="Martel Sans" pitchFamily="34" charset="-122"/>
                <a:cs typeface="Martel Sans" pitchFamily="34" charset="-120"/>
              </a:rPr>
              <a:t>     Setting up and configuring retro gaming systems can be challenging for users without technical expertise.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51828" y="445294"/>
            <a:ext cx="4990981" cy="504825"/>
          </a:xfrm>
          <a:prstGeom prst="rect">
            <a:avLst/>
          </a:prstGeom>
          <a:noFill/>
          <a:ln/>
        </p:spPr>
        <p:txBody>
          <a:bodyPr wrap="none" lIns="0" tIns="0" rIns="0" bIns="0" rtlCol="0" anchor="t"/>
          <a:lstStyle/>
          <a:p>
            <a:pPr marL="0" indent="0">
              <a:lnSpc>
                <a:spcPts val="3950"/>
              </a:lnSpc>
              <a:buNone/>
            </a:pPr>
            <a:r>
              <a:rPr lang="en-US" sz="3150" dirty="0">
                <a:solidFill>
                  <a:srgbClr val="272D45"/>
                </a:solidFill>
                <a:latin typeface="Kanit Light" pitchFamily="34" charset="0"/>
                <a:ea typeface="Kanit Light" pitchFamily="34" charset="-122"/>
                <a:cs typeface="Kanit Light" pitchFamily="34" charset="-120"/>
              </a:rPr>
              <a:t>System Model and Workflow</a:t>
            </a:r>
            <a:endParaRPr lang="en-US" sz="3150" dirty="0"/>
          </a:p>
        </p:txBody>
      </p:sp>
      <p:sp>
        <p:nvSpPr>
          <p:cNvPr id="4" name="Shape 1"/>
          <p:cNvSpPr/>
          <p:nvPr/>
        </p:nvSpPr>
        <p:spPr>
          <a:xfrm>
            <a:off x="6282690" y="1192411"/>
            <a:ext cx="22860" cy="6591776"/>
          </a:xfrm>
          <a:prstGeom prst="roundRect">
            <a:avLst>
              <a:gd name="adj" fmla="val 296830"/>
            </a:avLst>
          </a:prstGeom>
          <a:solidFill>
            <a:srgbClr val="C5D2CF"/>
          </a:solidFill>
          <a:ln/>
        </p:spPr>
      </p:sp>
      <p:sp>
        <p:nvSpPr>
          <p:cNvPr id="5" name="Shape 2"/>
          <p:cNvSpPr/>
          <p:nvPr/>
        </p:nvSpPr>
        <p:spPr>
          <a:xfrm>
            <a:off x="6453009" y="1544360"/>
            <a:ext cx="565428" cy="22860"/>
          </a:xfrm>
          <a:prstGeom prst="roundRect">
            <a:avLst>
              <a:gd name="adj" fmla="val 296830"/>
            </a:avLst>
          </a:prstGeom>
          <a:solidFill>
            <a:srgbClr val="C5D2CF"/>
          </a:solidFill>
          <a:ln/>
        </p:spPr>
      </p:sp>
      <p:sp>
        <p:nvSpPr>
          <p:cNvPr id="6" name="Shape 3"/>
          <p:cNvSpPr/>
          <p:nvPr/>
        </p:nvSpPr>
        <p:spPr>
          <a:xfrm>
            <a:off x="6112371" y="1374100"/>
            <a:ext cx="363498" cy="363498"/>
          </a:xfrm>
          <a:prstGeom prst="roundRect">
            <a:avLst>
              <a:gd name="adj" fmla="val 18667"/>
            </a:avLst>
          </a:prstGeom>
          <a:solidFill>
            <a:srgbClr val="DFECE9"/>
          </a:solidFill>
          <a:ln w="7620">
            <a:solidFill>
              <a:srgbClr val="C5D2CF"/>
            </a:solidFill>
            <a:prstDash val="solid"/>
          </a:ln>
        </p:spPr>
      </p:sp>
      <p:sp>
        <p:nvSpPr>
          <p:cNvPr id="7" name="Text 4"/>
          <p:cNvSpPr/>
          <p:nvPr/>
        </p:nvSpPr>
        <p:spPr>
          <a:xfrm>
            <a:off x="6257270" y="1434703"/>
            <a:ext cx="73700" cy="242292"/>
          </a:xfrm>
          <a:prstGeom prst="rect">
            <a:avLst/>
          </a:prstGeom>
          <a:noFill/>
          <a:ln/>
        </p:spPr>
        <p:txBody>
          <a:bodyPr wrap="none" lIns="0" tIns="0" rIns="0" bIns="0" rtlCol="0" anchor="t"/>
          <a:lstStyle/>
          <a:p>
            <a:pPr marL="0" indent="0" algn="ctr">
              <a:lnSpc>
                <a:spcPts val="1900"/>
              </a:lnSpc>
              <a:buNone/>
            </a:pPr>
            <a:r>
              <a:rPr lang="en-US" sz="1900" dirty="0">
                <a:solidFill>
                  <a:srgbClr val="2C3249"/>
                </a:solidFill>
                <a:latin typeface="Kanit Light" pitchFamily="34" charset="0"/>
                <a:ea typeface="Kanit Light" pitchFamily="34" charset="-122"/>
                <a:cs typeface="Kanit Light" pitchFamily="34" charset="-120"/>
              </a:rPr>
              <a:t>1</a:t>
            </a:r>
            <a:endParaRPr lang="en-US" sz="1900" dirty="0"/>
          </a:p>
        </p:txBody>
      </p:sp>
      <p:sp>
        <p:nvSpPr>
          <p:cNvPr id="8" name="Text 5"/>
          <p:cNvSpPr/>
          <p:nvPr/>
        </p:nvSpPr>
        <p:spPr>
          <a:xfrm>
            <a:off x="7182683" y="1353860"/>
            <a:ext cx="2019419" cy="25241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Step 1: Installation</a:t>
            </a:r>
            <a:endParaRPr lang="en-US" sz="1550" dirty="0"/>
          </a:p>
        </p:txBody>
      </p:sp>
      <p:sp>
        <p:nvSpPr>
          <p:cNvPr id="9" name="Text 6"/>
          <p:cNvSpPr/>
          <p:nvPr/>
        </p:nvSpPr>
        <p:spPr>
          <a:xfrm>
            <a:off x="7182683" y="1703189"/>
            <a:ext cx="6882289" cy="516969"/>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RetroPie can be installed from a pre-built image or by manually configuring the Raspberry Pi's operating system.</a:t>
            </a:r>
            <a:endParaRPr lang="en-US" sz="1250" dirty="0"/>
          </a:p>
        </p:txBody>
      </p:sp>
      <p:sp>
        <p:nvSpPr>
          <p:cNvPr id="10" name="Shape 7"/>
          <p:cNvSpPr/>
          <p:nvPr/>
        </p:nvSpPr>
        <p:spPr>
          <a:xfrm>
            <a:off x="6453009" y="2895005"/>
            <a:ext cx="565428" cy="22860"/>
          </a:xfrm>
          <a:prstGeom prst="roundRect">
            <a:avLst>
              <a:gd name="adj" fmla="val 296830"/>
            </a:avLst>
          </a:prstGeom>
          <a:solidFill>
            <a:srgbClr val="C5D2CF"/>
          </a:solidFill>
          <a:ln/>
        </p:spPr>
      </p:sp>
      <p:sp>
        <p:nvSpPr>
          <p:cNvPr id="11" name="Shape 8"/>
          <p:cNvSpPr/>
          <p:nvPr/>
        </p:nvSpPr>
        <p:spPr>
          <a:xfrm>
            <a:off x="6112371" y="2724745"/>
            <a:ext cx="363498" cy="363498"/>
          </a:xfrm>
          <a:prstGeom prst="roundRect">
            <a:avLst>
              <a:gd name="adj" fmla="val 18667"/>
            </a:avLst>
          </a:prstGeom>
          <a:solidFill>
            <a:srgbClr val="DFECE9"/>
          </a:solidFill>
          <a:ln w="7620">
            <a:solidFill>
              <a:srgbClr val="C5D2CF"/>
            </a:solidFill>
            <a:prstDash val="solid"/>
          </a:ln>
        </p:spPr>
      </p:sp>
      <p:sp>
        <p:nvSpPr>
          <p:cNvPr id="12" name="Text 9"/>
          <p:cNvSpPr/>
          <p:nvPr/>
        </p:nvSpPr>
        <p:spPr>
          <a:xfrm>
            <a:off x="6232743" y="2785348"/>
            <a:ext cx="122634" cy="242292"/>
          </a:xfrm>
          <a:prstGeom prst="rect">
            <a:avLst/>
          </a:prstGeom>
          <a:noFill/>
          <a:ln/>
        </p:spPr>
        <p:txBody>
          <a:bodyPr wrap="none" lIns="0" tIns="0" rIns="0" bIns="0" rtlCol="0" anchor="t"/>
          <a:lstStyle/>
          <a:p>
            <a:pPr marL="0" indent="0" algn="ctr">
              <a:lnSpc>
                <a:spcPts val="1900"/>
              </a:lnSpc>
              <a:buNone/>
            </a:pPr>
            <a:r>
              <a:rPr lang="en-US" sz="1900" dirty="0">
                <a:solidFill>
                  <a:srgbClr val="2C3249"/>
                </a:solidFill>
                <a:latin typeface="Kanit Light" pitchFamily="34" charset="0"/>
                <a:ea typeface="Kanit Light" pitchFamily="34" charset="-122"/>
                <a:cs typeface="Kanit Light" pitchFamily="34" charset="-120"/>
              </a:rPr>
              <a:t>2</a:t>
            </a:r>
            <a:endParaRPr lang="en-US" sz="1900" dirty="0"/>
          </a:p>
        </p:txBody>
      </p:sp>
      <p:sp>
        <p:nvSpPr>
          <p:cNvPr id="13" name="Text 10"/>
          <p:cNvSpPr/>
          <p:nvPr/>
        </p:nvSpPr>
        <p:spPr>
          <a:xfrm>
            <a:off x="7182683" y="2704505"/>
            <a:ext cx="2019419" cy="25241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Step 2: Raspberry Pi</a:t>
            </a:r>
            <a:endParaRPr lang="en-US" sz="1550" dirty="0"/>
          </a:p>
        </p:txBody>
      </p:sp>
      <p:sp>
        <p:nvSpPr>
          <p:cNvPr id="14" name="Text 11"/>
          <p:cNvSpPr/>
          <p:nvPr/>
        </p:nvSpPr>
        <p:spPr>
          <a:xfrm>
            <a:off x="7182683" y="3053834"/>
            <a:ext cx="6882289" cy="516969"/>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Accessing Raspberry Pi's terminal by obtaining IP address and establishing connection through Putty.</a:t>
            </a:r>
            <a:endParaRPr lang="en-US" sz="1250" dirty="0"/>
          </a:p>
        </p:txBody>
      </p:sp>
      <p:sp>
        <p:nvSpPr>
          <p:cNvPr id="15" name="Shape 12"/>
          <p:cNvSpPr/>
          <p:nvPr/>
        </p:nvSpPr>
        <p:spPr>
          <a:xfrm>
            <a:off x="6453009" y="4245650"/>
            <a:ext cx="565428" cy="22860"/>
          </a:xfrm>
          <a:prstGeom prst="roundRect">
            <a:avLst>
              <a:gd name="adj" fmla="val 296830"/>
            </a:avLst>
          </a:prstGeom>
          <a:solidFill>
            <a:srgbClr val="C5D2CF"/>
          </a:solidFill>
          <a:ln/>
        </p:spPr>
      </p:sp>
      <p:sp>
        <p:nvSpPr>
          <p:cNvPr id="16" name="Shape 13"/>
          <p:cNvSpPr/>
          <p:nvPr/>
        </p:nvSpPr>
        <p:spPr>
          <a:xfrm>
            <a:off x="6112371" y="4075390"/>
            <a:ext cx="363498" cy="363498"/>
          </a:xfrm>
          <a:prstGeom prst="roundRect">
            <a:avLst>
              <a:gd name="adj" fmla="val 18667"/>
            </a:avLst>
          </a:prstGeom>
          <a:solidFill>
            <a:srgbClr val="DFECE9"/>
          </a:solidFill>
          <a:ln w="7620">
            <a:solidFill>
              <a:srgbClr val="C5D2CF"/>
            </a:solidFill>
            <a:prstDash val="solid"/>
          </a:ln>
        </p:spPr>
      </p:sp>
      <p:sp>
        <p:nvSpPr>
          <p:cNvPr id="17" name="Text 14"/>
          <p:cNvSpPr/>
          <p:nvPr/>
        </p:nvSpPr>
        <p:spPr>
          <a:xfrm>
            <a:off x="6231791" y="4135993"/>
            <a:ext cx="124539" cy="242292"/>
          </a:xfrm>
          <a:prstGeom prst="rect">
            <a:avLst/>
          </a:prstGeom>
          <a:noFill/>
          <a:ln/>
        </p:spPr>
        <p:txBody>
          <a:bodyPr wrap="none" lIns="0" tIns="0" rIns="0" bIns="0" rtlCol="0" anchor="t"/>
          <a:lstStyle/>
          <a:p>
            <a:pPr marL="0" indent="0" algn="ctr">
              <a:lnSpc>
                <a:spcPts val="1900"/>
              </a:lnSpc>
              <a:buNone/>
            </a:pPr>
            <a:r>
              <a:rPr lang="en-US" sz="1900" dirty="0">
                <a:solidFill>
                  <a:srgbClr val="2C3249"/>
                </a:solidFill>
                <a:latin typeface="Kanit Light" pitchFamily="34" charset="0"/>
                <a:ea typeface="Kanit Light" pitchFamily="34" charset="-122"/>
                <a:cs typeface="Kanit Light" pitchFamily="34" charset="-120"/>
              </a:rPr>
              <a:t>3</a:t>
            </a:r>
            <a:endParaRPr lang="en-US" sz="1900" dirty="0"/>
          </a:p>
        </p:txBody>
      </p:sp>
      <p:sp>
        <p:nvSpPr>
          <p:cNvPr id="18" name="Text 15"/>
          <p:cNvSpPr/>
          <p:nvPr/>
        </p:nvSpPr>
        <p:spPr>
          <a:xfrm>
            <a:off x="7182683" y="4055150"/>
            <a:ext cx="2019419" cy="25241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Step 3: Configuration</a:t>
            </a:r>
            <a:endParaRPr lang="en-US" sz="1550" dirty="0"/>
          </a:p>
        </p:txBody>
      </p:sp>
      <p:sp>
        <p:nvSpPr>
          <p:cNvPr id="19" name="Text 16"/>
          <p:cNvSpPr/>
          <p:nvPr/>
        </p:nvSpPr>
        <p:spPr>
          <a:xfrm>
            <a:off x="7182683" y="4404479"/>
            <a:ext cx="6882289" cy="516969"/>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Users can customize settings, such as controllers, display resolutions, and emulator options, to suit their preferences.</a:t>
            </a:r>
            <a:endParaRPr lang="en-US" sz="1250" dirty="0"/>
          </a:p>
        </p:txBody>
      </p:sp>
      <p:sp>
        <p:nvSpPr>
          <p:cNvPr id="20" name="Shape 17"/>
          <p:cNvSpPr/>
          <p:nvPr/>
        </p:nvSpPr>
        <p:spPr>
          <a:xfrm>
            <a:off x="6453009" y="5596295"/>
            <a:ext cx="565428" cy="22860"/>
          </a:xfrm>
          <a:prstGeom prst="roundRect">
            <a:avLst>
              <a:gd name="adj" fmla="val 296830"/>
            </a:avLst>
          </a:prstGeom>
          <a:solidFill>
            <a:srgbClr val="C5D2CF"/>
          </a:solidFill>
          <a:ln/>
        </p:spPr>
      </p:sp>
      <p:sp>
        <p:nvSpPr>
          <p:cNvPr id="21" name="Shape 18"/>
          <p:cNvSpPr/>
          <p:nvPr/>
        </p:nvSpPr>
        <p:spPr>
          <a:xfrm>
            <a:off x="6112371" y="5426035"/>
            <a:ext cx="363498" cy="363498"/>
          </a:xfrm>
          <a:prstGeom prst="roundRect">
            <a:avLst>
              <a:gd name="adj" fmla="val 18667"/>
            </a:avLst>
          </a:prstGeom>
          <a:solidFill>
            <a:srgbClr val="DFECE9"/>
          </a:solidFill>
          <a:ln w="7620">
            <a:solidFill>
              <a:srgbClr val="C5D2CF"/>
            </a:solidFill>
            <a:prstDash val="solid"/>
          </a:ln>
        </p:spPr>
      </p:sp>
      <p:sp>
        <p:nvSpPr>
          <p:cNvPr id="22" name="Text 19"/>
          <p:cNvSpPr/>
          <p:nvPr/>
        </p:nvSpPr>
        <p:spPr>
          <a:xfrm>
            <a:off x="6228576" y="5486638"/>
            <a:ext cx="131088" cy="242292"/>
          </a:xfrm>
          <a:prstGeom prst="rect">
            <a:avLst/>
          </a:prstGeom>
          <a:noFill/>
          <a:ln/>
        </p:spPr>
        <p:txBody>
          <a:bodyPr wrap="none" lIns="0" tIns="0" rIns="0" bIns="0" rtlCol="0" anchor="t"/>
          <a:lstStyle/>
          <a:p>
            <a:pPr marL="0" indent="0" algn="ctr">
              <a:lnSpc>
                <a:spcPts val="1900"/>
              </a:lnSpc>
              <a:buNone/>
            </a:pPr>
            <a:r>
              <a:rPr lang="en-US" sz="1900" dirty="0">
                <a:solidFill>
                  <a:srgbClr val="2C3249"/>
                </a:solidFill>
                <a:latin typeface="Kanit Light" pitchFamily="34" charset="0"/>
                <a:ea typeface="Kanit Light" pitchFamily="34" charset="-122"/>
                <a:cs typeface="Kanit Light" pitchFamily="34" charset="-120"/>
              </a:rPr>
              <a:t>4</a:t>
            </a:r>
            <a:endParaRPr lang="en-US" sz="1900" dirty="0"/>
          </a:p>
        </p:txBody>
      </p:sp>
      <p:sp>
        <p:nvSpPr>
          <p:cNvPr id="23" name="Text 20"/>
          <p:cNvSpPr/>
          <p:nvPr/>
        </p:nvSpPr>
        <p:spPr>
          <a:xfrm>
            <a:off x="7182683" y="5405795"/>
            <a:ext cx="2019419" cy="25241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Step 4: Game Loading</a:t>
            </a:r>
            <a:endParaRPr lang="en-US" sz="1550" dirty="0"/>
          </a:p>
        </p:txBody>
      </p:sp>
      <p:sp>
        <p:nvSpPr>
          <p:cNvPr id="24" name="Text 21"/>
          <p:cNvSpPr/>
          <p:nvPr/>
        </p:nvSpPr>
        <p:spPr>
          <a:xfrm>
            <a:off x="7182683" y="5755124"/>
            <a:ext cx="6882289" cy="516969"/>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ROM files containing the game data are loaded into the system, allowing users to access and play their favorite classic games.</a:t>
            </a:r>
            <a:endParaRPr lang="en-US" sz="1250" dirty="0"/>
          </a:p>
        </p:txBody>
      </p:sp>
      <p:sp>
        <p:nvSpPr>
          <p:cNvPr id="25" name="Shape 22"/>
          <p:cNvSpPr/>
          <p:nvPr/>
        </p:nvSpPr>
        <p:spPr>
          <a:xfrm>
            <a:off x="6453009" y="6946940"/>
            <a:ext cx="565428" cy="22860"/>
          </a:xfrm>
          <a:prstGeom prst="roundRect">
            <a:avLst>
              <a:gd name="adj" fmla="val 296830"/>
            </a:avLst>
          </a:prstGeom>
          <a:solidFill>
            <a:srgbClr val="C5D2CF"/>
          </a:solidFill>
          <a:ln/>
        </p:spPr>
      </p:sp>
      <p:sp>
        <p:nvSpPr>
          <p:cNvPr id="26" name="Shape 23"/>
          <p:cNvSpPr/>
          <p:nvPr/>
        </p:nvSpPr>
        <p:spPr>
          <a:xfrm>
            <a:off x="6112371" y="6776680"/>
            <a:ext cx="363498" cy="363498"/>
          </a:xfrm>
          <a:prstGeom prst="roundRect">
            <a:avLst>
              <a:gd name="adj" fmla="val 18667"/>
            </a:avLst>
          </a:prstGeom>
          <a:solidFill>
            <a:srgbClr val="DFECE9"/>
          </a:solidFill>
          <a:ln w="7620">
            <a:solidFill>
              <a:srgbClr val="C5D2CF"/>
            </a:solidFill>
            <a:prstDash val="solid"/>
          </a:ln>
        </p:spPr>
      </p:sp>
      <p:sp>
        <p:nvSpPr>
          <p:cNvPr id="27" name="Text 24"/>
          <p:cNvSpPr/>
          <p:nvPr/>
        </p:nvSpPr>
        <p:spPr>
          <a:xfrm>
            <a:off x="6232029" y="6837283"/>
            <a:ext cx="124063" cy="242292"/>
          </a:xfrm>
          <a:prstGeom prst="rect">
            <a:avLst/>
          </a:prstGeom>
          <a:noFill/>
          <a:ln/>
        </p:spPr>
        <p:txBody>
          <a:bodyPr wrap="none" lIns="0" tIns="0" rIns="0" bIns="0" rtlCol="0" anchor="t"/>
          <a:lstStyle/>
          <a:p>
            <a:pPr marL="0" indent="0" algn="ctr">
              <a:lnSpc>
                <a:spcPts val="1900"/>
              </a:lnSpc>
              <a:buNone/>
            </a:pPr>
            <a:r>
              <a:rPr lang="en-US" sz="1900" dirty="0">
                <a:solidFill>
                  <a:srgbClr val="2C3249"/>
                </a:solidFill>
                <a:latin typeface="Kanit Light" pitchFamily="34" charset="0"/>
                <a:ea typeface="Kanit Light" pitchFamily="34" charset="-122"/>
                <a:cs typeface="Kanit Light" pitchFamily="34" charset="-120"/>
              </a:rPr>
              <a:t>5</a:t>
            </a:r>
            <a:endParaRPr lang="en-US" sz="1900" dirty="0"/>
          </a:p>
        </p:txBody>
      </p:sp>
      <p:sp>
        <p:nvSpPr>
          <p:cNvPr id="28" name="Text 25"/>
          <p:cNvSpPr/>
          <p:nvPr/>
        </p:nvSpPr>
        <p:spPr>
          <a:xfrm>
            <a:off x="7182683" y="6756440"/>
            <a:ext cx="2019419" cy="25241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Step 5: Emulation</a:t>
            </a:r>
            <a:endParaRPr lang="en-US" sz="1550" dirty="0"/>
          </a:p>
        </p:txBody>
      </p:sp>
      <p:sp>
        <p:nvSpPr>
          <p:cNvPr id="29" name="Text 26"/>
          <p:cNvSpPr/>
          <p:nvPr/>
        </p:nvSpPr>
        <p:spPr>
          <a:xfrm>
            <a:off x="7182683" y="7105769"/>
            <a:ext cx="6882289" cy="516969"/>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The emulators within RetroPie mimic the hardware and software of different retro consoles, enabling the games to run accurately and smoothly.</a:t>
            </a:r>
            <a:endParaRPr lang="en-US" sz="1250" dirty="0"/>
          </a:p>
        </p:txBody>
      </p:sp>
      <p:sp>
        <p:nvSpPr>
          <p:cNvPr id="30" name="Rectangle 29">
            <a:extLst>
              <a:ext uri="{FF2B5EF4-FFF2-40B4-BE49-F238E27FC236}">
                <a16:creationId xmlns:a16="http://schemas.microsoft.com/office/drawing/2014/main" id="{51B176DC-E038-A6ED-B3B0-B1D965D75D6C}"/>
              </a:ext>
            </a:extLst>
          </p:cNvPr>
          <p:cNvSpPr/>
          <p:nvPr/>
        </p:nvSpPr>
        <p:spPr>
          <a:xfrm>
            <a:off x="12533971" y="7788117"/>
            <a:ext cx="1984917" cy="32039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529"/>
          </a:xfrm>
          <a:prstGeom prst="rect">
            <a:avLst/>
          </a:prstGeom>
        </p:spPr>
      </p:pic>
      <p:sp>
        <p:nvSpPr>
          <p:cNvPr id="3" name="Text 0"/>
          <p:cNvSpPr/>
          <p:nvPr/>
        </p:nvSpPr>
        <p:spPr>
          <a:xfrm>
            <a:off x="668774" y="525423"/>
            <a:ext cx="4777383" cy="597218"/>
          </a:xfrm>
          <a:prstGeom prst="rect">
            <a:avLst/>
          </a:prstGeom>
          <a:noFill/>
          <a:ln/>
        </p:spPr>
        <p:txBody>
          <a:bodyPr wrap="none" lIns="0" tIns="0" rIns="0" bIns="0" rtlCol="0" anchor="t"/>
          <a:lstStyle/>
          <a:p>
            <a:pPr marL="0" indent="0">
              <a:lnSpc>
                <a:spcPts val="4700"/>
              </a:lnSpc>
              <a:buNone/>
            </a:pPr>
            <a:r>
              <a:rPr lang="en-US" sz="3750" dirty="0">
                <a:solidFill>
                  <a:srgbClr val="272D45"/>
                </a:solidFill>
                <a:latin typeface="Kanit Light" pitchFamily="34" charset="0"/>
                <a:ea typeface="Kanit Light" pitchFamily="34" charset="-122"/>
                <a:cs typeface="Kanit Light" pitchFamily="34" charset="-120"/>
              </a:rPr>
              <a:t>Working Principle</a:t>
            </a:r>
            <a:endParaRPr lang="en-US" sz="3750" dirty="0"/>
          </a:p>
        </p:txBody>
      </p:sp>
      <p:pic>
        <p:nvPicPr>
          <p:cNvPr id="4" name="Image 1" descr="preencoded.png"/>
          <p:cNvPicPr>
            <a:picLocks noChangeAspect="1"/>
          </p:cNvPicPr>
          <p:nvPr/>
        </p:nvPicPr>
        <p:blipFill>
          <a:blip r:embed="rId4"/>
          <a:stretch>
            <a:fillRect/>
          </a:stretch>
        </p:blipFill>
        <p:spPr>
          <a:xfrm>
            <a:off x="668774" y="1409224"/>
            <a:ext cx="955477" cy="1528763"/>
          </a:xfrm>
          <a:prstGeom prst="rect">
            <a:avLst/>
          </a:prstGeom>
        </p:spPr>
      </p:pic>
      <p:sp>
        <p:nvSpPr>
          <p:cNvPr id="5" name="Text 1"/>
          <p:cNvSpPr/>
          <p:nvPr/>
        </p:nvSpPr>
        <p:spPr>
          <a:xfrm>
            <a:off x="1910834" y="1600319"/>
            <a:ext cx="2388632" cy="298490"/>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ROM Loading</a:t>
            </a:r>
            <a:endParaRPr lang="en-US" sz="1850" dirty="0"/>
          </a:p>
        </p:txBody>
      </p:sp>
      <p:sp>
        <p:nvSpPr>
          <p:cNvPr id="6" name="Text 2"/>
          <p:cNvSpPr/>
          <p:nvPr/>
        </p:nvSpPr>
        <p:spPr>
          <a:xfrm>
            <a:off x="1910834" y="2013466"/>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RetroPie loads game data from ROM files, which contain the instructions and data necessary for the games to run.</a:t>
            </a:r>
            <a:endParaRPr lang="en-US" sz="1500" dirty="0"/>
          </a:p>
        </p:txBody>
      </p:sp>
      <p:pic>
        <p:nvPicPr>
          <p:cNvPr id="7" name="Image 2" descr="preencoded.png"/>
          <p:cNvPicPr>
            <a:picLocks noChangeAspect="1"/>
          </p:cNvPicPr>
          <p:nvPr/>
        </p:nvPicPr>
        <p:blipFill>
          <a:blip r:embed="rId5"/>
          <a:stretch>
            <a:fillRect/>
          </a:stretch>
        </p:blipFill>
        <p:spPr>
          <a:xfrm>
            <a:off x="668774" y="2937986"/>
            <a:ext cx="955477" cy="1528763"/>
          </a:xfrm>
          <a:prstGeom prst="rect">
            <a:avLst/>
          </a:prstGeom>
        </p:spPr>
      </p:pic>
      <p:sp>
        <p:nvSpPr>
          <p:cNvPr id="8" name="Text 3"/>
          <p:cNvSpPr/>
          <p:nvPr/>
        </p:nvSpPr>
        <p:spPr>
          <a:xfrm>
            <a:off x="1910834" y="3129082"/>
            <a:ext cx="2388632" cy="298490"/>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Emulation</a:t>
            </a:r>
            <a:endParaRPr lang="en-US" sz="1850" dirty="0"/>
          </a:p>
        </p:txBody>
      </p:sp>
      <p:sp>
        <p:nvSpPr>
          <p:cNvPr id="9" name="Text 4"/>
          <p:cNvSpPr/>
          <p:nvPr/>
        </p:nvSpPr>
        <p:spPr>
          <a:xfrm>
            <a:off x="1910834" y="3542228"/>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Emulators within RetroPie interpret the ROM data and mimic the behavior of the original console's hardware and software.</a:t>
            </a:r>
            <a:endParaRPr lang="en-US" sz="1500" dirty="0"/>
          </a:p>
        </p:txBody>
      </p:sp>
      <p:pic>
        <p:nvPicPr>
          <p:cNvPr id="10" name="Image 3" descr="preencoded.png"/>
          <p:cNvPicPr>
            <a:picLocks noChangeAspect="1"/>
          </p:cNvPicPr>
          <p:nvPr/>
        </p:nvPicPr>
        <p:blipFill>
          <a:blip r:embed="rId6"/>
          <a:stretch>
            <a:fillRect/>
          </a:stretch>
        </p:blipFill>
        <p:spPr>
          <a:xfrm>
            <a:off x="668774" y="4466749"/>
            <a:ext cx="955477" cy="1528763"/>
          </a:xfrm>
          <a:prstGeom prst="rect">
            <a:avLst/>
          </a:prstGeom>
        </p:spPr>
      </p:pic>
      <p:sp>
        <p:nvSpPr>
          <p:cNvPr id="11" name="Text 5"/>
          <p:cNvSpPr/>
          <p:nvPr/>
        </p:nvSpPr>
        <p:spPr>
          <a:xfrm>
            <a:off x="1910834" y="4657844"/>
            <a:ext cx="2388632" cy="298490"/>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Graphics Rendering</a:t>
            </a:r>
            <a:endParaRPr lang="en-US" sz="1850" dirty="0"/>
          </a:p>
        </p:txBody>
      </p:sp>
      <p:sp>
        <p:nvSpPr>
          <p:cNvPr id="12" name="Text 6"/>
          <p:cNvSpPr/>
          <p:nvPr/>
        </p:nvSpPr>
        <p:spPr>
          <a:xfrm>
            <a:off x="1910834" y="5070991"/>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The emulated game's graphics are rendered by the Raspberry Pi, displaying the game's visuals on the screen.</a:t>
            </a:r>
            <a:endParaRPr lang="en-US" sz="1500" dirty="0"/>
          </a:p>
        </p:txBody>
      </p:sp>
      <p:pic>
        <p:nvPicPr>
          <p:cNvPr id="13" name="Image 4" descr="preencoded.png"/>
          <p:cNvPicPr>
            <a:picLocks noChangeAspect="1"/>
          </p:cNvPicPr>
          <p:nvPr/>
        </p:nvPicPr>
        <p:blipFill>
          <a:blip r:embed="rId7"/>
          <a:stretch>
            <a:fillRect/>
          </a:stretch>
        </p:blipFill>
        <p:spPr>
          <a:xfrm>
            <a:off x="668774" y="5995511"/>
            <a:ext cx="955477" cy="1712595"/>
          </a:xfrm>
          <a:prstGeom prst="rect">
            <a:avLst/>
          </a:prstGeom>
        </p:spPr>
      </p:pic>
      <p:sp>
        <p:nvSpPr>
          <p:cNvPr id="14" name="Text 7"/>
          <p:cNvSpPr/>
          <p:nvPr/>
        </p:nvSpPr>
        <p:spPr>
          <a:xfrm>
            <a:off x="1910834" y="6186607"/>
            <a:ext cx="2388632" cy="298490"/>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Input Handling</a:t>
            </a:r>
            <a:endParaRPr lang="en-US" sz="1850" dirty="0"/>
          </a:p>
        </p:txBody>
      </p:sp>
      <p:sp>
        <p:nvSpPr>
          <p:cNvPr id="15" name="Text 8"/>
          <p:cNvSpPr/>
          <p:nvPr/>
        </p:nvSpPr>
        <p:spPr>
          <a:xfrm>
            <a:off x="1910834" y="6599753"/>
            <a:ext cx="6564392" cy="917258"/>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RetroPie translates input signals from controllers into commands understood by the emulated console, allowing users to interact with the game.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4819" y="853202"/>
            <a:ext cx="4917281" cy="614601"/>
          </a:xfrm>
          <a:prstGeom prst="rect">
            <a:avLst/>
          </a:prstGeom>
          <a:noFill/>
          <a:ln/>
        </p:spPr>
        <p:txBody>
          <a:bodyPr wrap="none" lIns="0" tIns="0" rIns="0" bIns="0" rtlCol="0" anchor="t"/>
          <a:lstStyle/>
          <a:p>
            <a:pPr marL="0" indent="0">
              <a:lnSpc>
                <a:spcPts val="4800"/>
              </a:lnSpc>
              <a:buNone/>
            </a:pPr>
            <a:r>
              <a:rPr lang="en-US" sz="3850" dirty="0">
                <a:solidFill>
                  <a:srgbClr val="272D45"/>
                </a:solidFill>
                <a:latin typeface="Kanit Light" pitchFamily="34" charset="0"/>
                <a:ea typeface="Kanit Light" pitchFamily="34" charset="-122"/>
                <a:cs typeface="Kanit Light" pitchFamily="34" charset="-120"/>
              </a:rPr>
              <a:t>Components Used</a:t>
            </a:r>
            <a:endParaRPr lang="en-US" sz="3850" dirty="0"/>
          </a:p>
        </p:txBody>
      </p:sp>
      <p:sp>
        <p:nvSpPr>
          <p:cNvPr id="4" name="Shape 1"/>
          <p:cNvSpPr/>
          <p:nvPr/>
        </p:nvSpPr>
        <p:spPr>
          <a:xfrm>
            <a:off x="6174819" y="1762839"/>
            <a:ext cx="7767161" cy="5613440"/>
          </a:xfrm>
          <a:prstGeom prst="roundRect">
            <a:avLst>
              <a:gd name="adj" fmla="val 1472"/>
            </a:avLst>
          </a:prstGeom>
          <a:noFill/>
          <a:ln w="7620">
            <a:solidFill>
              <a:srgbClr val="000000">
                <a:alpha val="8000"/>
              </a:srgbClr>
            </a:solidFill>
            <a:prstDash val="solid"/>
          </a:ln>
        </p:spPr>
      </p:sp>
      <p:sp>
        <p:nvSpPr>
          <p:cNvPr id="5" name="Shape 2"/>
          <p:cNvSpPr/>
          <p:nvPr/>
        </p:nvSpPr>
        <p:spPr>
          <a:xfrm>
            <a:off x="6182439" y="1770459"/>
            <a:ext cx="7751921" cy="565904"/>
          </a:xfrm>
          <a:prstGeom prst="rect">
            <a:avLst/>
          </a:prstGeom>
          <a:solidFill>
            <a:srgbClr val="FFFFFF">
              <a:alpha val="4000"/>
            </a:srgbClr>
          </a:solidFill>
          <a:ln/>
        </p:spPr>
      </p:sp>
      <p:sp>
        <p:nvSpPr>
          <p:cNvPr id="6" name="Text 3"/>
          <p:cNvSpPr/>
          <p:nvPr/>
        </p:nvSpPr>
        <p:spPr>
          <a:xfrm>
            <a:off x="6379131" y="1896070"/>
            <a:ext cx="3478768" cy="314682"/>
          </a:xfrm>
          <a:prstGeom prst="rect">
            <a:avLst/>
          </a:prstGeom>
          <a:noFill/>
          <a:ln/>
        </p:spPr>
        <p:txBody>
          <a:bodyPr wrap="non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Component</a:t>
            </a:r>
            <a:endParaRPr lang="en-US" sz="1500" dirty="0"/>
          </a:p>
        </p:txBody>
      </p:sp>
      <p:sp>
        <p:nvSpPr>
          <p:cNvPr id="7" name="Text 4"/>
          <p:cNvSpPr/>
          <p:nvPr/>
        </p:nvSpPr>
        <p:spPr>
          <a:xfrm>
            <a:off x="10258901" y="1896070"/>
            <a:ext cx="3478768" cy="314682"/>
          </a:xfrm>
          <a:prstGeom prst="rect">
            <a:avLst/>
          </a:prstGeom>
          <a:noFill/>
          <a:ln/>
        </p:spPr>
        <p:txBody>
          <a:bodyPr wrap="non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Function</a:t>
            </a:r>
            <a:endParaRPr lang="en-US" sz="1500" dirty="0"/>
          </a:p>
        </p:txBody>
      </p:sp>
      <p:sp>
        <p:nvSpPr>
          <p:cNvPr id="8" name="Shape 5"/>
          <p:cNvSpPr/>
          <p:nvPr/>
        </p:nvSpPr>
        <p:spPr>
          <a:xfrm>
            <a:off x="6182439" y="2336363"/>
            <a:ext cx="7751921" cy="880586"/>
          </a:xfrm>
          <a:prstGeom prst="rect">
            <a:avLst/>
          </a:prstGeom>
          <a:solidFill>
            <a:srgbClr val="000000">
              <a:alpha val="4000"/>
            </a:srgbClr>
          </a:solidFill>
          <a:ln/>
        </p:spPr>
      </p:sp>
      <p:sp>
        <p:nvSpPr>
          <p:cNvPr id="9" name="Text 6"/>
          <p:cNvSpPr/>
          <p:nvPr/>
        </p:nvSpPr>
        <p:spPr>
          <a:xfrm>
            <a:off x="6379131" y="2461974"/>
            <a:ext cx="3478768" cy="314682"/>
          </a:xfrm>
          <a:prstGeom prst="rect">
            <a:avLst/>
          </a:prstGeom>
          <a:noFill/>
          <a:ln/>
        </p:spPr>
        <p:txBody>
          <a:bodyPr wrap="non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Raspberry Pi</a:t>
            </a:r>
            <a:endParaRPr lang="en-US" sz="1500" dirty="0"/>
          </a:p>
        </p:txBody>
      </p:sp>
      <p:sp>
        <p:nvSpPr>
          <p:cNvPr id="10" name="Text 7"/>
          <p:cNvSpPr/>
          <p:nvPr/>
        </p:nvSpPr>
        <p:spPr>
          <a:xfrm>
            <a:off x="10258901" y="2461974"/>
            <a:ext cx="3478768" cy="629364"/>
          </a:xfrm>
          <a:prstGeom prst="rect">
            <a:avLst/>
          </a:prstGeom>
          <a:noFill/>
          <a:ln/>
        </p:spPr>
        <p:txBody>
          <a:bodyPr wrap="squar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The central processing unit, running the operating system and emulators.</a:t>
            </a:r>
            <a:endParaRPr lang="en-US" sz="1500" dirty="0"/>
          </a:p>
        </p:txBody>
      </p:sp>
      <p:sp>
        <p:nvSpPr>
          <p:cNvPr id="11" name="Shape 8"/>
          <p:cNvSpPr/>
          <p:nvPr/>
        </p:nvSpPr>
        <p:spPr>
          <a:xfrm>
            <a:off x="6182439" y="3216950"/>
            <a:ext cx="7751921" cy="880586"/>
          </a:xfrm>
          <a:prstGeom prst="rect">
            <a:avLst/>
          </a:prstGeom>
          <a:solidFill>
            <a:srgbClr val="FFFFFF">
              <a:alpha val="4000"/>
            </a:srgbClr>
          </a:solidFill>
          <a:ln/>
        </p:spPr>
      </p:sp>
      <p:sp>
        <p:nvSpPr>
          <p:cNvPr id="12" name="Text 9"/>
          <p:cNvSpPr/>
          <p:nvPr/>
        </p:nvSpPr>
        <p:spPr>
          <a:xfrm>
            <a:off x="6379131" y="3342561"/>
            <a:ext cx="3478768" cy="314682"/>
          </a:xfrm>
          <a:prstGeom prst="rect">
            <a:avLst/>
          </a:prstGeom>
          <a:noFill/>
          <a:ln/>
        </p:spPr>
        <p:txBody>
          <a:bodyPr wrap="non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Emulators</a:t>
            </a:r>
            <a:endParaRPr lang="en-US" sz="1500" dirty="0"/>
          </a:p>
        </p:txBody>
      </p:sp>
      <p:sp>
        <p:nvSpPr>
          <p:cNvPr id="13" name="Text 10"/>
          <p:cNvSpPr/>
          <p:nvPr/>
        </p:nvSpPr>
        <p:spPr>
          <a:xfrm>
            <a:off x="10258901" y="3342561"/>
            <a:ext cx="3478768" cy="629364"/>
          </a:xfrm>
          <a:prstGeom prst="rect">
            <a:avLst/>
          </a:prstGeom>
          <a:noFill/>
          <a:ln/>
        </p:spPr>
        <p:txBody>
          <a:bodyPr wrap="squar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Software programs that mimic the behavior of different retro consoles.</a:t>
            </a:r>
            <a:endParaRPr lang="en-US" sz="1500" dirty="0"/>
          </a:p>
        </p:txBody>
      </p:sp>
      <p:sp>
        <p:nvSpPr>
          <p:cNvPr id="14" name="Shape 11"/>
          <p:cNvSpPr/>
          <p:nvPr/>
        </p:nvSpPr>
        <p:spPr>
          <a:xfrm>
            <a:off x="6182439" y="4097536"/>
            <a:ext cx="7751921" cy="1195268"/>
          </a:xfrm>
          <a:prstGeom prst="rect">
            <a:avLst/>
          </a:prstGeom>
          <a:solidFill>
            <a:srgbClr val="000000">
              <a:alpha val="4000"/>
            </a:srgbClr>
          </a:solidFill>
          <a:ln/>
        </p:spPr>
      </p:sp>
      <p:sp>
        <p:nvSpPr>
          <p:cNvPr id="15" name="Text 12"/>
          <p:cNvSpPr/>
          <p:nvPr/>
        </p:nvSpPr>
        <p:spPr>
          <a:xfrm>
            <a:off x="6379131" y="4223147"/>
            <a:ext cx="3478768" cy="314682"/>
          </a:xfrm>
          <a:prstGeom prst="rect">
            <a:avLst/>
          </a:prstGeom>
          <a:noFill/>
          <a:ln/>
        </p:spPr>
        <p:txBody>
          <a:bodyPr wrap="non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ROM Files</a:t>
            </a:r>
            <a:endParaRPr lang="en-US" sz="1500" dirty="0"/>
          </a:p>
        </p:txBody>
      </p:sp>
      <p:sp>
        <p:nvSpPr>
          <p:cNvPr id="16" name="Text 13"/>
          <p:cNvSpPr/>
          <p:nvPr/>
        </p:nvSpPr>
        <p:spPr>
          <a:xfrm>
            <a:off x="10258901" y="4223147"/>
            <a:ext cx="3478768" cy="944047"/>
          </a:xfrm>
          <a:prstGeom prst="rect">
            <a:avLst/>
          </a:prstGeom>
          <a:noFill/>
          <a:ln/>
        </p:spPr>
        <p:txBody>
          <a:bodyPr wrap="squar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Digital copies of the original game cartridges or disks, containing the game data.</a:t>
            </a:r>
            <a:endParaRPr lang="en-US" sz="1500" dirty="0"/>
          </a:p>
        </p:txBody>
      </p:sp>
      <p:sp>
        <p:nvSpPr>
          <p:cNvPr id="17" name="Shape 14"/>
          <p:cNvSpPr/>
          <p:nvPr/>
        </p:nvSpPr>
        <p:spPr>
          <a:xfrm>
            <a:off x="6182439" y="5292804"/>
            <a:ext cx="7751921" cy="1195268"/>
          </a:xfrm>
          <a:prstGeom prst="rect">
            <a:avLst/>
          </a:prstGeom>
          <a:solidFill>
            <a:srgbClr val="FFFFFF">
              <a:alpha val="4000"/>
            </a:srgbClr>
          </a:solidFill>
          <a:ln/>
        </p:spPr>
      </p:sp>
      <p:sp>
        <p:nvSpPr>
          <p:cNvPr id="18" name="Text 15"/>
          <p:cNvSpPr/>
          <p:nvPr/>
        </p:nvSpPr>
        <p:spPr>
          <a:xfrm>
            <a:off x="6379131" y="5418415"/>
            <a:ext cx="3478768" cy="314682"/>
          </a:xfrm>
          <a:prstGeom prst="rect">
            <a:avLst/>
          </a:prstGeom>
          <a:noFill/>
          <a:ln/>
        </p:spPr>
        <p:txBody>
          <a:bodyPr wrap="non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Joystick</a:t>
            </a:r>
            <a:endParaRPr lang="en-US" sz="1500" dirty="0"/>
          </a:p>
        </p:txBody>
      </p:sp>
      <p:sp>
        <p:nvSpPr>
          <p:cNvPr id="19" name="Text 16"/>
          <p:cNvSpPr/>
          <p:nvPr/>
        </p:nvSpPr>
        <p:spPr>
          <a:xfrm>
            <a:off x="10258901" y="5418415"/>
            <a:ext cx="3478768" cy="944047"/>
          </a:xfrm>
          <a:prstGeom prst="rect">
            <a:avLst/>
          </a:prstGeom>
          <a:noFill/>
          <a:ln/>
        </p:spPr>
        <p:txBody>
          <a:bodyPr wrap="squar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A physical input device that allows users to control the emulated games.</a:t>
            </a:r>
            <a:endParaRPr lang="en-US" sz="1500" dirty="0"/>
          </a:p>
        </p:txBody>
      </p:sp>
      <p:sp>
        <p:nvSpPr>
          <p:cNvPr id="20" name="Shape 17"/>
          <p:cNvSpPr/>
          <p:nvPr/>
        </p:nvSpPr>
        <p:spPr>
          <a:xfrm>
            <a:off x="6182439" y="6488073"/>
            <a:ext cx="7751921" cy="880586"/>
          </a:xfrm>
          <a:prstGeom prst="rect">
            <a:avLst/>
          </a:prstGeom>
          <a:solidFill>
            <a:srgbClr val="000000">
              <a:alpha val="4000"/>
            </a:srgbClr>
          </a:solidFill>
          <a:ln/>
        </p:spPr>
      </p:sp>
      <p:sp>
        <p:nvSpPr>
          <p:cNvPr id="21" name="Text 18"/>
          <p:cNvSpPr/>
          <p:nvPr/>
        </p:nvSpPr>
        <p:spPr>
          <a:xfrm>
            <a:off x="6379131" y="6613684"/>
            <a:ext cx="3478768" cy="314682"/>
          </a:xfrm>
          <a:prstGeom prst="rect">
            <a:avLst/>
          </a:prstGeom>
          <a:noFill/>
          <a:ln/>
        </p:spPr>
        <p:txBody>
          <a:bodyPr wrap="non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Display</a:t>
            </a:r>
            <a:endParaRPr lang="en-US" sz="1500" dirty="0"/>
          </a:p>
        </p:txBody>
      </p:sp>
      <p:sp>
        <p:nvSpPr>
          <p:cNvPr id="22" name="Text 19"/>
          <p:cNvSpPr/>
          <p:nvPr/>
        </p:nvSpPr>
        <p:spPr>
          <a:xfrm>
            <a:off x="10258901" y="6613684"/>
            <a:ext cx="3478768" cy="629364"/>
          </a:xfrm>
          <a:prstGeom prst="rect">
            <a:avLst/>
          </a:prstGeom>
          <a:noFill/>
          <a:ln/>
        </p:spPr>
        <p:txBody>
          <a:bodyPr wrap="squar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A screen that displays the emulated games' visuals.</a:t>
            </a:r>
            <a:endParaRPr lang="en-US" sz="1500" dirty="0"/>
          </a:p>
        </p:txBody>
      </p:sp>
      <p:sp>
        <p:nvSpPr>
          <p:cNvPr id="23" name="Rectangle 22">
            <a:extLst>
              <a:ext uri="{FF2B5EF4-FFF2-40B4-BE49-F238E27FC236}">
                <a16:creationId xmlns:a16="http://schemas.microsoft.com/office/drawing/2014/main" id="{CC9C9223-1245-69B9-66B4-A408515B6D5C}"/>
              </a:ext>
            </a:extLst>
          </p:cNvPr>
          <p:cNvSpPr/>
          <p:nvPr/>
        </p:nvSpPr>
        <p:spPr>
          <a:xfrm>
            <a:off x="12533971" y="7788117"/>
            <a:ext cx="1984917" cy="32039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716405"/>
            <a:ext cx="4415909" cy="566976"/>
          </a:xfrm>
          <a:prstGeom prst="rect">
            <a:avLst/>
          </a:prstGeom>
          <a:noFill/>
          <a:ln/>
        </p:spPr>
        <p:txBody>
          <a:bodyPr wrap="none" lIns="0" tIns="0" rIns="0" bIns="0" rtlCol="0" anchor="t"/>
          <a:lstStyle/>
          <a:p>
            <a:pPr marL="0" indent="0">
              <a:lnSpc>
                <a:spcPts val="4450"/>
              </a:lnSpc>
              <a:buNone/>
            </a:pPr>
            <a:r>
              <a:rPr lang="en-US" sz="3550" dirty="0">
                <a:solidFill>
                  <a:srgbClr val="272D45"/>
                </a:solidFill>
                <a:latin typeface="Kanit Light" pitchFamily="34" charset="0"/>
                <a:ea typeface="Kanit Light" pitchFamily="34" charset="-122"/>
                <a:cs typeface="Kanit Light" pitchFamily="34" charset="-120"/>
              </a:rPr>
              <a:t>DC Fan</a:t>
            </a:r>
            <a:endParaRPr lang="en-US" sz="3550" dirty="0"/>
          </a:p>
        </p:txBody>
      </p:sp>
      <p:sp>
        <p:nvSpPr>
          <p:cNvPr id="4" name="Text 1"/>
          <p:cNvSpPr/>
          <p:nvPr/>
        </p:nvSpPr>
        <p:spPr>
          <a:xfrm>
            <a:off x="4451390" y="2510195"/>
            <a:ext cx="44159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12V DC fan, designed for efficient cooling Operates at 0.08 amps.</a:t>
            </a:r>
            <a:endParaRPr lang="en-US" sz="1750" dirty="0"/>
          </a:p>
        </p:txBody>
      </p:sp>
      <p:sp>
        <p:nvSpPr>
          <p:cNvPr id="5" name="Text 2"/>
          <p:cNvSpPr/>
          <p:nvPr/>
        </p:nvSpPr>
        <p:spPr>
          <a:xfrm>
            <a:off x="4451390" y="3315295"/>
            <a:ext cx="44159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Provides active airflow to regulate temperature and prevent overheating.</a:t>
            </a:r>
            <a:endParaRPr lang="en-US" sz="1750" dirty="0"/>
          </a:p>
        </p:txBody>
      </p:sp>
      <p:sp>
        <p:nvSpPr>
          <p:cNvPr id="6" name="Text 3"/>
          <p:cNvSpPr/>
          <p:nvPr/>
        </p:nvSpPr>
        <p:spPr>
          <a:xfrm>
            <a:off x="4451390" y="4483298"/>
            <a:ext cx="44159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Ideal for compact electronic devices like Raspberry Pi or other microcontroller setups.</a:t>
            </a:r>
            <a:endParaRPr lang="en-US" sz="1750" dirty="0"/>
          </a:p>
        </p:txBody>
      </p:sp>
      <p:sp>
        <p:nvSpPr>
          <p:cNvPr id="7" name="Text 4"/>
          <p:cNvSpPr/>
          <p:nvPr/>
        </p:nvSpPr>
        <p:spPr>
          <a:xfrm>
            <a:off x="4451390" y="5651302"/>
            <a:ext cx="44159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Quiet operation with reliable performance for extended use.</a:t>
            </a:r>
            <a:endParaRPr lang="en-US" sz="1750" dirty="0"/>
          </a:p>
        </p:txBody>
      </p:sp>
      <p:sp>
        <p:nvSpPr>
          <p:cNvPr id="8" name="Text 5"/>
          <p:cNvSpPr/>
          <p:nvPr/>
        </p:nvSpPr>
        <p:spPr>
          <a:xfrm>
            <a:off x="9428321" y="1716405"/>
            <a:ext cx="4415909" cy="566976"/>
          </a:xfrm>
          <a:prstGeom prst="rect">
            <a:avLst/>
          </a:prstGeom>
          <a:noFill/>
          <a:ln/>
        </p:spPr>
        <p:txBody>
          <a:bodyPr wrap="none" lIns="0" tIns="0" rIns="0" bIns="0" rtlCol="0" anchor="t"/>
          <a:lstStyle/>
          <a:p>
            <a:pPr marL="0" indent="0">
              <a:lnSpc>
                <a:spcPts val="4450"/>
              </a:lnSpc>
              <a:buNone/>
            </a:pPr>
            <a:r>
              <a:rPr lang="en-US" sz="3550" dirty="0">
                <a:solidFill>
                  <a:srgbClr val="272D45"/>
                </a:solidFill>
                <a:latin typeface="Kanit Light" pitchFamily="34" charset="0"/>
                <a:ea typeface="Kanit Light" pitchFamily="34" charset="-122"/>
                <a:cs typeface="Kanit Light" pitchFamily="34" charset="-120"/>
              </a:rPr>
              <a:t>Heat sink</a:t>
            </a:r>
            <a:endParaRPr lang="en-US" sz="3550" dirty="0"/>
          </a:p>
        </p:txBody>
      </p:sp>
      <p:sp>
        <p:nvSpPr>
          <p:cNvPr id="9" name="Text 6"/>
          <p:cNvSpPr/>
          <p:nvPr/>
        </p:nvSpPr>
        <p:spPr>
          <a:xfrm>
            <a:off x="9428321" y="2510195"/>
            <a:ext cx="44159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A passive cooling device used to dissipate heat generated by the Raspberry Pi’s processor.</a:t>
            </a:r>
            <a:endParaRPr lang="en-US" sz="1750" dirty="0"/>
          </a:p>
        </p:txBody>
      </p:sp>
      <p:sp>
        <p:nvSpPr>
          <p:cNvPr id="10" name="Text 7"/>
          <p:cNvSpPr/>
          <p:nvPr/>
        </p:nvSpPr>
        <p:spPr>
          <a:xfrm>
            <a:off x="9428321" y="3678198"/>
            <a:ext cx="4415909"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It is typically made of aluminum or copper to efficiently absorb and spread heat across a larger surface area.</a:t>
            </a:r>
            <a:endParaRPr lang="en-US" sz="1750" dirty="0"/>
          </a:p>
        </p:txBody>
      </p:sp>
      <p:sp>
        <p:nvSpPr>
          <p:cNvPr id="11" name="Text 8"/>
          <p:cNvSpPr/>
          <p:nvPr/>
        </p:nvSpPr>
        <p:spPr>
          <a:xfrm>
            <a:off x="9428321" y="5209103"/>
            <a:ext cx="4415909"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By reducing the temperature of the CPU, it prevents thermal throttling and ensures the Raspberry Pi operates at optimal performance.</a:t>
            </a:r>
            <a:endParaRPr lang="en-US" sz="1750" dirty="0"/>
          </a:p>
        </p:txBody>
      </p:sp>
      <p:sp>
        <p:nvSpPr>
          <p:cNvPr id="12" name="Rectangle 11">
            <a:extLst>
              <a:ext uri="{FF2B5EF4-FFF2-40B4-BE49-F238E27FC236}">
                <a16:creationId xmlns:a16="http://schemas.microsoft.com/office/drawing/2014/main" id="{E3E06138-14A2-FC3B-4FCE-1D194EF5A4CA}"/>
              </a:ext>
            </a:extLst>
          </p:cNvPr>
          <p:cNvSpPr/>
          <p:nvPr/>
        </p:nvSpPr>
        <p:spPr>
          <a:xfrm>
            <a:off x="12533971" y="7788117"/>
            <a:ext cx="1984917" cy="32039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1264</Words>
  <Application>Microsoft Office PowerPoint</Application>
  <PresentationFormat>Custom</PresentationFormat>
  <Paragraphs>123</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Martel Sans</vt:lpstr>
      <vt:lpstr>Arial</vt:lpstr>
      <vt:lpstr>Kanit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Rishabh Rawat</cp:lastModifiedBy>
  <cp:revision>1</cp:revision>
  <dcterms:created xsi:type="dcterms:W3CDTF">2024-11-27T19:06:34Z</dcterms:created>
  <dcterms:modified xsi:type="dcterms:W3CDTF">2024-11-28T09:37:28Z</dcterms:modified>
</cp:coreProperties>
</file>